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22" r:id="rId3"/>
    <p:sldId id="331" r:id="rId4"/>
    <p:sldId id="332" r:id="rId5"/>
    <p:sldId id="335" r:id="rId6"/>
    <p:sldId id="341" r:id="rId7"/>
    <p:sldId id="342" r:id="rId8"/>
    <p:sldId id="333" r:id="rId9"/>
    <p:sldId id="334" r:id="rId10"/>
    <p:sldId id="336" r:id="rId11"/>
    <p:sldId id="339" r:id="rId12"/>
    <p:sldId id="338" r:id="rId13"/>
    <p:sldId id="340" r:id="rId14"/>
    <p:sldId id="337" r:id="rId15"/>
    <p:sldId id="343" r:id="rId16"/>
    <p:sldId id="344" r:id="rId17"/>
    <p:sldId id="345" r:id="rId18"/>
    <p:sldId id="346" r:id="rId19"/>
    <p:sldId id="347" r:id="rId20"/>
    <p:sldId id="348" r:id="rId21"/>
    <p:sldId id="321" r:id="rId22"/>
    <p:sldId id="349" r:id="rId23"/>
    <p:sldId id="324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26" r:id="rId33"/>
    <p:sldId id="328" r:id="rId34"/>
    <p:sldId id="360" r:id="rId35"/>
    <p:sldId id="365" r:id="rId36"/>
    <p:sldId id="366" r:id="rId37"/>
    <p:sldId id="367" r:id="rId38"/>
    <p:sldId id="368" r:id="rId39"/>
    <p:sldId id="329" r:id="rId40"/>
    <p:sldId id="361" r:id="rId41"/>
    <p:sldId id="362" r:id="rId42"/>
    <p:sldId id="363" r:id="rId43"/>
    <p:sldId id="364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7" r:id="rId52"/>
    <p:sldId id="376" r:id="rId53"/>
    <p:sldId id="378" r:id="rId54"/>
    <p:sldId id="379" r:id="rId55"/>
    <p:sldId id="381" r:id="rId56"/>
    <p:sldId id="384" r:id="rId57"/>
    <p:sldId id="385" r:id="rId58"/>
    <p:sldId id="382" r:id="rId59"/>
    <p:sldId id="383" r:id="rId60"/>
    <p:sldId id="387" r:id="rId61"/>
    <p:sldId id="388" r:id="rId62"/>
    <p:sldId id="358" r:id="rId63"/>
    <p:sldId id="397" r:id="rId64"/>
    <p:sldId id="389" r:id="rId65"/>
    <p:sldId id="393" r:id="rId66"/>
    <p:sldId id="394" r:id="rId67"/>
    <p:sldId id="395" r:id="rId68"/>
    <p:sldId id="392" r:id="rId69"/>
    <p:sldId id="396" r:id="rId70"/>
    <p:sldId id="390" r:id="rId71"/>
    <p:sldId id="391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1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FACE60-EAFC-4BD3-B6DE-E4B904E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DBC613-0A47-477A-800A-5F90A6B5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8612" y="6356350"/>
            <a:ext cx="1085187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AA6AABC-6542-4F02-B461-D4596099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Theory and Algorithms for Formal Verification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1.png"/><Relationship Id="rId5" Type="http://schemas.openxmlformats.org/officeDocument/2006/relationships/image" Target="../media/image40.png"/><Relationship Id="rId10" Type="http://schemas.openxmlformats.org/officeDocument/2006/relationships/image" Target="../media/image60.png"/><Relationship Id="rId4" Type="http://schemas.openxmlformats.org/officeDocument/2006/relationships/image" Target="../media/image39.png"/><Relationship Id="rId9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hyperlink" Target="https://en.wikipedia.org/wiki/%CE%A9-automat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C79A87-9CBD-463B-9EB7-CB689591150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99785" y="1122363"/>
                <a:ext cx="11818044" cy="2387600"/>
              </a:xfrm>
            </p:spPr>
            <p:txBody>
              <a:bodyPr anchor="ctr" anchorCtr="0">
                <a:norm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Theory and Algorithms for Formal Verification</a:t>
                </a:r>
                <a:b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b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𝜔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-Regular Languages and Büchi Automata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C79A87-9CBD-463B-9EB7-CB68959115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99785" y="1122363"/>
                <a:ext cx="11818044" cy="2387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2024: CSCI 699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621F1D-8034-4B3D-9F58-2B1901ACCF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751106"/>
                <a:ext cx="11699087" cy="393293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is a context-free language: not regular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is a context-free language: not regular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is a context-sensitive language: not regular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621F1D-8034-4B3D-9F58-2B1901ACC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751106"/>
                <a:ext cx="11699087" cy="393293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24A11-87E9-463B-8A0F-ECE67AB1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DD766-7A08-41B2-9AD6-F9F2610E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723A10-73FC-4AC4-9E02-8511235B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languages regular?</a:t>
            </a:r>
          </a:p>
        </p:txBody>
      </p:sp>
    </p:spTree>
    <p:extLst>
      <p:ext uri="{BB962C8B-B14F-4D97-AF65-F5344CB8AC3E}">
        <p14:creationId xmlns:p14="http://schemas.microsoft.com/office/powerpoint/2010/main" val="16115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C69D526-B03C-416D-8AC3-CE63225CA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the product automaton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automaton accepting the intersection of the languages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i.e.,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iff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	Q_next1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	Q_next2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𝑛𝑒𝑥𝑡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𝑛𝑒𝑥𝑡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C69D526-B03C-416D-8AC3-CE63225CA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2" t="-2727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739DB-198D-447A-B910-6BA3F9FB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0621A-CAF4-4042-8D24-50F270AB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E0CACE-6392-4243-869C-18BC8793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product of two NFAs</a:t>
            </a:r>
          </a:p>
        </p:txBody>
      </p:sp>
    </p:spTree>
    <p:extLst>
      <p:ext uri="{BB962C8B-B14F-4D97-AF65-F5344CB8AC3E}">
        <p14:creationId xmlns:p14="http://schemas.microsoft.com/office/powerpoint/2010/main" val="33999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A243BC-6481-4190-A464-0FCAE8EF7A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4597" y="2090057"/>
                <a:ext cx="11583254" cy="359398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nonempty iff there exists some run of the NFA that ends in a final (accepting) state</a:t>
                </a:r>
              </a:p>
              <a:p>
                <a:r>
                  <a:rPr lang="en-US" dirty="0"/>
                  <a:t>To check emptiness: </a:t>
                </a:r>
              </a:p>
              <a:p>
                <a:pPr lvl="1"/>
                <a:r>
                  <a:rPr lang="en-US" dirty="0"/>
                  <a:t>ignore the labels on the automaton transitions</a:t>
                </a:r>
              </a:p>
              <a:p>
                <a:pPr lvl="1"/>
                <a:r>
                  <a:rPr lang="en-US" dirty="0"/>
                  <a:t>check if a final state is reachable from an initial state</a:t>
                </a:r>
              </a:p>
              <a:p>
                <a:pPr lvl="1"/>
                <a:r>
                  <a:rPr lang="en-US" dirty="0"/>
                  <a:t>reachability can be checked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time using depth-first search </a:t>
                </a:r>
              </a:p>
              <a:p>
                <a:pPr lvl="2"/>
                <a:r>
                  <a:rPr lang="en-US" dirty="0"/>
                  <a:t>using space that is logarithmic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A243BC-6481-4190-A464-0FCAE8EF7A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597" y="2090057"/>
                <a:ext cx="11583254" cy="3593983"/>
              </a:xfrm>
              <a:blipFill>
                <a:blip r:embed="rId2"/>
                <a:stretch>
                  <a:fillRect l="-526"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132EC-B30A-4E63-B1CC-E6CCA75A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0E7E-77E9-4CD4-99E0-1AFD23F4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C14F46-7ECD-4DD9-BC60-A6FE72D3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emptiness of NFA</a:t>
            </a:r>
          </a:p>
        </p:txBody>
      </p:sp>
    </p:spTree>
    <p:extLst>
      <p:ext uri="{BB962C8B-B14F-4D97-AF65-F5344CB8AC3E}">
        <p14:creationId xmlns:p14="http://schemas.microsoft.com/office/powerpoint/2010/main" val="187046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0CE39F5-4DFB-4090-87D0-914B1DE7B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Recipe to complement NFAs:</a:t>
                </a:r>
              </a:p>
              <a:p>
                <a:pPr lvl="1"/>
                <a:r>
                  <a:rPr lang="en-US" dirty="0"/>
                  <a:t>Determinize the NFA (convert to a DFA)</a:t>
                </a:r>
              </a:p>
              <a:p>
                <a:pPr lvl="1"/>
                <a:r>
                  <a:rPr lang="en-US" dirty="0"/>
                  <a:t>Complement the DFA</a:t>
                </a:r>
              </a:p>
              <a:p>
                <a:endParaRPr lang="en-US" dirty="0"/>
              </a:p>
              <a:p>
                <a:r>
                  <a:rPr lang="en-US" dirty="0"/>
                  <a:t>Complementation of a DFA is straightforward</a:t>
                </a:r>
              </a:p>
              <a:p>
                <a:pPr lvl="1"/>
                <a:r>
                  <a:rPr lang="en-US" dirty="0"/>
                  <a:t>Just set all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 final states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0CE39F5-4DFB-4090-87D0-914B1DE7B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26AD8-34E9-451E-8B64-5139215E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E8589-C78C-4E09-88B0-E76F3A99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49162-A6DF-4FAC-B96B-9125B5A5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Complementation of an NFA</a:t>
            </a:r>
          </a:p>
        </p:txBody>
      </p:sp>
    </p:spTree>
    <p:extLst>
      <p:ext uri="{BB962C8B-B14F-4D97-AF65-F5344CB8AC3E}">
        <p14:creationId xmlns:p14="http://schemas.microsoft.com/office/powerpoint/2010/main" val="60433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AC69D0-EEFE-414B-BF26-C25E2F12A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Equivalence</a:t>
                </a:r>
              </a:p>
              <a:p>
                <a:pPr lvl="1"/>
                <a:r>
                  <a:rPr lang="en-US" dirty="0"/>
                  <a:t>Given two automata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Membership</a:t>
                </a:r>
              </a:p>
              <a:p>
                <a:pPr lvl="1"/>
                <a:r>
                  <a:rPr lang="en-US" dirty="0"/>
                  <a:t>Given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Emptiness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Universality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NFAs/DFAs: all problems are decidable in </a:t>
                </a:r>
                <a:r>
                  <a:rPr lang="en-US" dirty="0" err="1"/>
                  <a:t>Logspace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AC69D0-EEFE-414B-BF26-C25E2F12A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3CC90-B83B-4C5D-BBEF-6671143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972CA-B7DD-476D-A787-85E5231F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46051D-1B24-4E02-9F36-6D804584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 for automata</a:t>
            </a:r>
          </a:p>
        </p:txBody>
      </p:sp>
    </p:spTree>
    <p:extLst>
      <p:ext uri="{BB962C8B-B14F-4D97-AF65-F5344CB8AC3E}">
        <p14:creationId xmlns:p14="http://schemas.microsoft.com/office/powerpoint/2010/main" val="48584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DD8484-E36E-480E-BFFE-38BD873A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Safety property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 is called regular if the set of bad finite prefixes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dirty="0"/>
                  <a:t> is a regular language</a:t>
                </a:r>
              </a:p>
              <a:p>
                <a:endParaRPr lang="en-US" dirty="0"/>
              </a:p>
              <a:p>
                <a:r>
                  <a:rPr lang="en-US" dirty="0"/>
                  <a:t>So: we can encode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𝐵𝑎𝑑𝑃𝑟𝑒𝑓𝑖𝑥𝑒𝑠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as an automaton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Invariants are regular safety properties: set of bad finite prefixes: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DD8484-E36E-480E-BFFE-38BD873A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7936A-99B1-4C2A-9A6C-078D2F3C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A4374-5152-4347-B545-DFAFBE40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15F322-09ED-47B3-BB7F-B216D6EA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safety properties</a:t>
            </a:r>
          </a:p>
        </p:txBody>
      </p:sp>
    </p:spTree>
    <p:extLst>
      <p:ext uri="{BB962C8B-B14F-4D97-AF65-F5344CB8AC3E}">
        <p14:creationId xmlns:p14="http://schemas.microsoft.com/office/powerpoint/2010/main" val="149302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F0F584-3873-48D5-92F0-787C24138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r>
                  <a:rPr lang="en-US" dirty="0"/>
                  <a:t> can be done by checking if: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𝐵𝑎𝑑𝑃𝑟𝑒𝑓𝑖𝑥𝑒𝑠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I.e., we can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Construct a new LTS that is the synchronous product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Check for reachability of certain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F0F584-3873-48D5-92F0-787C24138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DA519-1688-4810-B66A-A53E829E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2A63A-1FBC-4060-92C3-EE934017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0E1681-B24D-4A53-B098-6D59903C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of regular safety properties</a:t>
            </a:r>
          </a:p>
        </p:txBody>
      </p:sp>
    </p:spTree>
    <p:extLst>
      <p:ext uri="{BB962C8B-B14F-4D97-AF65-F5344CB8AC3E}">
        <p14:creationId xmlns:p14="http://schemas.microsoft.com/office/powerpoint/2010/main" val="150047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6D7127B-5D37-4190-8F71-EBF2A8076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→,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,→,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the smallest relation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if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∈ →</m:t>
                    </m:r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I.e., the “property automaton” makes moves consistent with labels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: </a:t>
                </a:r>
                <a:r>
                  <a:rPr lang="en-US" sz="1800" dirty="0"/>
                  <a:t>initial state label</a:t>
                </a:r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/>
                  <a:t>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6D7127B-5D37-4190-8F71-EBF2A8076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17036-75B3-4E01-9075-BA2BD427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93BA6-627A-4417-837F-88C025E9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CEAF9745-883A-4959-AFB2-FD32F2F804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Synchronous product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CEAF9745-883A-4959-AFB2-FD32F2F80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9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1DD24-36F3-4C7D-BAA8-72A259ED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EE5E4-1C90-44AC-8C6D-F623B164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B1C577-B856-4E04-A75B-76F52872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[BK] book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0E109-3D35-466C-B286-E81568CE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" y="1023768"/>
            <a:ext cx="11298702" cy="52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602462-4B40-472E-BC4A-5BFE67E8E3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/>
                  <a:t>Construct new invariant: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𝑠𝑎𝑓𝑒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Theorem: Following statements are equivalent: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𝑠𝑎𝑓𝑒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Last statement is useful to get an algorithm:</a:t>
                </a:r>
              </a:p>
              <a:p>
                <a:r>
                  <a:rPr lang="en-US" dirty="0"/>
                  <a:t>Check if the invariant we constructed above is true (using algorithm for checking invariants using DFS)</a:t>
                </a:r>
              </a:p>
              <a:p>
                <a:r>
                  <a:rPr lang="en-US" b="0" dirty="0"/>
                  <a:t>If a state violates this invariant, it means a “bad” state is reachable in the product</a:t>
                </a:r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602462-4B40-472E-BC4A-5BFE67E8E3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857" b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45516-BD76-42A6-812A-3142BCC8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AC1CD-A876-43AC-B6B9-C6314253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8B1804-90F6-4704-83D0-A251676A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Reducing verification of regular safety properties to checking invariants</a:t>
            </a:r>
          </a:p>
        </p:txBody>
      </p:sp>
    </p:spTree>
    <p:extLst>
      <p:ext uri="{BB962C8B-B14F-4D97-AF65-F5344CB8AC3E}">
        <p14:creationId xmlns:p14="http://schemas.microsoft.com/office/powerpoint/2010/main" val="122465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A0F2F0-02C4-4332-BB65-AD618C92D6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finite state automaton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finite, non-empty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alphabet of symbols (read by the automaton)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/>
                  <a:t> is a transition relation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set of initial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 set of final states</a:t>
                </a:r>
              </a:p>
              <a:p>
                <a:endParaRPr lang="en-US" dirty="0"/>
              </a:p>
              <a:p>
                <a:r>
                  <a:rPr lang="en-US" dirty="0"/>
                  <a:t>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Convenient to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A0F2F0-02C4-4332-BB65-AD618C92D6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12A6F8-5344-487E-94C5-1E4FF8BB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3A828-5864-4473-BE90-B2562C4B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4DD6E1-5F67-455D-A6E2-A90BE37D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Automata</a:t>
            </a:r>
          </a:p>
        </p:txBody>
      </p:sp>
    </p:spTree>
    <p:extLst>
      <p:ext uri="{BB962C8B-B14F-4D97-AF65-F5344CB8AC3E}">
        <p14:creationId xmlns:p14="http://schemas.microsoft.com/office/powerpoint/2010/main" val="784273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50A91D-26F7-4447-9E1E-8DAB7EFAB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295331"/>
                <a:ext cx="11699087" cy="33887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/>
                  <a:t> : follows from the complexity of invariant checking problem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C50A91D-26F7-4447-9E1E-8DAB7EFAB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295331"/>
                <a:ext cx="11699087" cy="3388709"/>
              </a:xfrm>
              <a:blipFill>
                <a:blip r:embed="rId2"/>
                <a:stretch>
                  <a:fillRect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560AB-1BD1-46F5-9002-6E43CC08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CFEA-4FB6-49AB-A736-0FABD597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D52633-430B-45DB-8438-6965E4C9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verification of regular safety properties</a:t>
            </a:r>
          </a:p>
        </p:txBody>
      </p:sp>
    </p:spTree>
    <p:extLst>
      <p:ext uri="{BB962C8B-B14F-4D97-AF65-F5344CB8AC3E}">
        <p14:creationId xmlns:p14="http://schemas.microsoft.com/office/powerpoint/2010/main" val="2007181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E9BA15-BC53-4AAB-A6FD-50ABDF56F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languages: Regular languages along with infinite repetition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Expressions:</a:t>
                </a:r>
              </a:p>
              <a:p>
                <a:pPr marL="0" indent="0">
                  <a:buNone/>
                </a:pPr>
                <a:r>
                  <a:rPr lang="en-US" dirty="0"/>
                  <a:t>Syntax: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 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b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regular expressions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Semantics: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 : language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expression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E9BA15-BC53-4AAB-A6FD-50ABDF56F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335B6-0F7E-4617-9CE4-D98D78FD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74199-7088-481E-BF1F-57307D18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855D7C9E-2688-4AB5-B3A5-2B6EAE0B9F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Languages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855D7C9E-2688-4AB5-B3A5-2B6EAE0B9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90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E9BA15-BC53-4AAB-A6FD-50ABDF56F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Infinite length words that contain infinitely many </a:t>
                </a:r>
                <a:r>
                  <a:rPr lang="en-US" i="1" dirty="0"/>
                  <a:t>a</a:t>
                </a:r>
                <a:r>
                  <a:rPr lang="en-US" dirty="0"/>
                  <a:t>’s</a:t>
                </a:r>
              </a:p>
              <a:p>
                <a:pPr lvl="1"/>
                <a:r>
                  <a:rPr lang="en-US" dirty="0"/>
                  <a:t>Infinite length words that contain only a finite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</a:t>
                </a:r>
              </a:p>
              <a:p>
                <a:pPr lvl="1"/>
                <a:r>
                  <a:rPr lang="en-US" dirty="0"/>
                  <a:t>Infinite length words that contain only a finite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 and an infinite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’s</a:t>
                </a:r>
              </a:p>
              <a:p>
                <a:endParaRPr lang="en-US" dirty="0"/>
              </a:p>
              <a:p>
                <a:r>
                  <a:rPr lang="en-US" dirty="0"/>
                  <a:t>Mutual exclusion, starvation freedom, fairness, many liveness properties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properties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E9BA15-BC53-4AAB-A6FD-50ABDF56F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335B6-0F7E-4617-9CE4-D98D78FD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74199-7088-481E-BF1F-57307D18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855D7C9E-2688-4AB5-B3A5-2B6EAE0B9F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Languages and Properties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855D7C9E-2688-4AB5-B3A5-2B6EAE0B9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74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D1706B2-5DDD-44D6-889E-53BEA3AC0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088571"/>
                <a:ext cx="11699087" cy="2836507"/>
              </a:xfrm>
            </p:spPr>
            <p:txBody>
              <a:bodyPr/>
              <a:lstStyle/>
              <a:p>
                <a:r>
                  <a:rPr lang="en-US" dirty="0"/>
                  <a:t>Nondeterministic Büchi automaton (NBA)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finite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alphabet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/>
                  <a:t> is a transition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set of initial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set of accepting states also called the acceptance set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D1706B2-5DDD-44D6-889E-53BEA3AC0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088571"/>
                <a:ext cx="11699087" cy="2836507"/>
              </a:xfrm>
              <a:blipFill>
                <a:blip r:embed="rId2"/>
                <a:stretch>
                  <a:fillRect l="-521" t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0C0F0-087D-411E-BA4C-1BF462F5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E0BB3-B2B7-4134-AD7C-E1A224FB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9B976-33A4-4E38-BA98-BC735226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Büchi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F478A3-347C-4CBB-9610-54EBE7B1640F}"/>
                  </a:ext>
                </a:extLst>
              </p:cNvPr>
              <p:cNvSpPr txBox="1"/>
              <p:nvPr/>
            </p:nvSpPr>
            <p:spPr>
              <a:xfrm>
                <a:off x="7062664" y="4091364"/>
                <a:ext cx="1739066" cy="1283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F478A3-347C-4CBB-9610-54EBE7B1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64" y="4091364"/>
                <a:ext cx="1739066" cy="1283044"/>
              </a:xfrm>
              <a:prstGeom prst="rect">
                <a:avLst/>
              </a:prstGeom>
              <a:blipFill>
                <a:blip r:embed="rId3"/>
                <a:stretch>
                  <a:fillRect b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85F81197-FA0D-41B0-BE93-4D9530387FAF}"/>
              </a:ext>
            </a:extLst>
          </p:cNvPr>
          <p:cNvGrpSpPr/>
          <p:nvPr/>
        </p:nvGrpSpPr>
        <p:grpSpPr>
          <a:xfrm>
            <a:off x="1402327" y="3824604"/>
            <a:ext cx="4472187" cy="2596081"/>
            <a:chOff x="1402327" y="3824604"/>
            <a:chExt cx="4472187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6D154BB-5E75-49EF-AA0B-E30A71EC09C1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6D154BB-5E75-49EF-AA0B-E30A71EC09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DA7B99E-9C93-47BD-9C14-AAE1D41D0D1C}"/>
                </a:ext>
              </a:extLst>
            </p:cNvPr>
            <p:cNvCxnSpPr>
              <a:cxnSpLocks/>
              <a:stCxn id="6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2F46CEC-75EA-4D62-ACB5-34C5150C1AE3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4DE6285-A98A-4819-BC5C-43E6D5CAA025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FF0CB06F-690C-4C03-8B8E-DEDA654D8E7E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FF0CB06F-690C-4C03-8B8E-DEDA654D8E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B549E7-AB3D-4127-BF30-F3FF3359C00B}"/>
                </a:ext>
              </a:extLst>
            </p:cNvPr>
            <p:cNvSpPr txBox="1"/>
            <p:nvPr/>
          </p:nvSpPr>
          <p:spPr>
            <a:xfrm>
              <a:off x="1402327" y="429843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45527A-7E0A-4FA1-B4B9-7E4B9A508081}"/>
                </a:ext>
              </a:extLst>
            </p:cNvPr>
            <p:cNvSpPr txBox="1"/>
            <p:nvPr/>
          </p:nvSpPr>
          <p:spPr>
            <a:xfrm>
              <a:off x="3584356" y="432779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E53B37D3-C872-4727-AD29-BE2690DD648D}"/>
                </a:ext>
              </a:extLst>
            </p:cNvPr>
            <p:cNvCxnSpPr>
              <a:cxnSpLocks/>
              <a:stCxn id="6" idx="1"/>
              <a:endCxn id="6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6BAEE60-4C2B-4E6D-8011-89264E5EAC10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D3D81C3B-F420-4100-BAE0-832AD8DDF9D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5EDBE2-7CBB-4331-A0BE-26E21BB0E705}"/>
                </a:ext>
              </a:extLst>
            </p:cNvPr>
            <p:cNvSpPr txBox="1"/>
            <p:nvPr/>
          </p:nvSpPr>
          <p:spPr>
            <a:xfrm>
              <a:off x="5561608" y="4215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96349A0-D5C3-4567-B86C-DBEF5ED96806}"/>
                </a:ext>
              </a:extLst>
            </p:cNvPr>
            <p:cNvCxnSpPr>
              <a:cxnSpLocks/>
              <a:endCxn id="30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70C2E13-B9F3-4240-B5E7-955715DEEBEA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70C2E13-B9F3-4240-B5E7-955715DEEB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A926F179-377E-486F-80CC-2B9A3D2CD3DA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15739B-EAD3-4180-B9CA-A469FF8A1CE5}"/>
                </a:ext>
              </a:extLst>
            </p:cNvPr>
            <p:cNvSpPr txBox="1"/>
            <p:nvPr/>
          </p:nvSpPr>
          <p:spPr>
            <a:xfrm>
              <a:off x="3220653" y="5267229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1F0747-2CE7-4E3C-8C42-34B595F23FA2}"/>
                </a:ext>
              </a:extLst>
            </p:cNvPr>
            <p:cNvSpPr txBox="1"/>
            <p:nvPr/>
          </p:nvSpPr>
          <p:spPr>
            <a:xfrm>
              <a:off x="4689139" y="540760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353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640E9A-8555-4DF6-9BB6-0CF472406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1657" y="988141"/>
                <a:ext cx="6634111" cy="46958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Run over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is an infinite sequence of states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denote the set of states that appear infinitely often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run is called accepting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I.e., if some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appears infinitely often along the run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640E9A-8555-4DF6-9BB6-0CF472406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1657" y="988141"/>
                <a:ext cx="6634111" cy="4695899"/>
              </a:xfrm>
              <a:blipFill>
                <a:blip r:embed="rId2"/>
                <a:stretch>
                  <a:fillRect l="-1654" t="-2078" r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7A4F7-C118-47B4-AE6F-9D5EA449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0856D-6861-4A61-9409-652A76C1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8DC44-EE79-406B-BE9C-8A811CAC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50001"/>
            <a:ext cx="11699087" cy="840494"/>
          </a:xfrm>
        </p:spPr>
        <p:txBody>
          <a:bodyPr/>
          <a:lstStyle/>
          <a:p>
            <a:r>
              <a:rPr lang="en-US" dirty="0"/>
              <a:t>Run of an NBA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F5805-78A3-4FA8-9AB2-E36CB390A336}"/>
                  </a:ext>
                </a:extLst>
              </p:cNvPr>
              <p:cNvSpPr txBox="1"/>
              <p:nvPr/>
            </p:nvSpPr>
            <p:spPr>
              <a:xfrm>
                <a:off x="282367" y="3642873"/>
                <a:ext cx="4634204" cy="2053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Run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 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Automaton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as there exists an accepting run 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F5805-78A3-4FA8-9AB2-E36CB390A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67" y="3642873"/>
                <a:ext cx="4634204" cy="2053575"/>
              </a:xfrm>
              <a:prstGeom prst="rect">
                <a:avLst/>
              </a:prstGeom>
              <a:blipFill>
                <a:blip r:embed="rId3"/>
                <a:stretch>
                  <a:fillRect l="-1051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AC222D4-6590-443F-A240-E4FBE89775D2}"/>
              </a:ext>
            </a:extLst>
          </p:cNvPr>
          <p:cNvGrpSpPr/>
          <p:nvPr/>
        </p:nvGrpSpPr>
        <p:grpSpPr>
          <a:xfrm>
            <a:off x="444384" y="1039294"/>
            <a:ext cx="4472187" cy="2596081"/>
            <a:chOff x="1402327" y="3824604"/>
            <a:chExt cx="4472187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EADADD1-6B8E-4F77-AA2E-B5191CA9942C}"/>
                </a:ext>
              </a:extLst>
            </p:cNvPr>
            <p:cNvCxnSpPr>
              <a:cxnSpLocks/>
              <a:stCxn id="28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E4164C6-0DAF-4A01-81A3-6E86C04C391C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5A06B73-3827-4E25-AF07-5EC4B90B678F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D91190-56E5-40A0-BC7C-654A187C2FE1}"/>
                </a:ext>
              </a:extLst>
            </p:cNvPr>
            <p:cNvSpPr txBox="1"/>
            <p:nvPr/>
          </p:nvSpPr>
          <p:spPr>
            <a:xfrm>
              <a:off x="1402327" y="429843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821709-2BAF-4E31-8978-329E876E65BE}"/>
                </a:ext>
              </a:extLst>
            </p:cNvPr>
            <p:cNvSpPr txBox="1"/>
            <p:nvPr/>
          </p:nvSpPr>
          <p:spPr>
            <a:xfrm>
              <a:off x="3584356" y="432779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82BC31B1-223A-48F9-A264-CB77A89950C9}"/>
                </a:ext>
              </a:extLst>
            </p:cNvPr>
            <p:cNvCxnSpPr>
              <a:cxnSpLocks/>
              <a:stCxn id="28" idx="1"/>
              <a:endCxn id="28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7581D72-4821-40B3-A15A-D86011315114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FD47D64F-34CD-4A8F-B66B-33FBE961176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8C9C70-476B-4B70-8A6D-0A67B5E9E07F}"/>
                </a:ext>
              </a:extLst>
            </p:cNvPr>
            <p:cNvSpPr txBox="1"/>
            <p:nvPr/>
          </p:nvSpPr>
          <p:spPr>
            <a:xfrm>
              <a:off x="5561608" y="4215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4A7A453-6449-406D-B148-602BF3DDCB67}"/>
                </a:ext>
              </a:extLst>
            </p:cNvPr>
            <p:cNvCxnSpPr>
              <a:cxnSpLocks/>
              <a:endCxn id="38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09B11A92-7A97-40DA-8002-613E470C6479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C99433-D776-45B8-BB53-3E96A7EA32A9}"/>
                </a:ext>
              </a:extLst>
            </p:cNvPr>
            <p:cNvSpPr txBox="1"/>
            <p:nvPr/>
          </p:nvSpPr>
          <p:spPr>
            <a:xfrm>
              <a:off x="3220653" y="5267229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222E6F-D7DE-4581-AB5E-5947C2071080}"/>
                </a:ext>
              </a:extLst>
            </p:cNvPr>
            <p:cNvSpPr txBox="1"/>
            <p:nvPr/>
          </p:nvSpPr>
          <p:spPr>
            <a:xfrm>
              <a:off x="4689139" y="540760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7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640E9A-8555-4DF6-9BB6-0CF472406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1657" y="988141"/>
                <a:ext cx="6634111" cy="46958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Run over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is an infinite sequence of states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denote the set of states that appear infinitely often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run is called accepting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I.e., if some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appears infinitely often along the run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640E9A-8555-4DF6-9BB6-0CF472406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1657" y="988141"/>
                <a:ext cx="6634111" cy="4695899"/>
              </a:xfrm>
              <a:blipFill>
                <a:blip r:embed="rId2"/>
                <a:stretch>
                  <a:fillRect l="-1654" t="-2078" r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7A4F7-C118-47B4-AE6F-9D5EA449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0856D-6861-4A61-9409-652A76C1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8DC44-EE79-406B-BE9C-8A811CAC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of an NBA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F5805-78A3-4FA8-9AB2-E36CB390A336}"/>
                  </a:ext>
                </a:extLst>
              </p:cNvPr>
              <p:cNvSpPr txBox="1"/>
              <p:nvPr/>
            </p:nvSpPr>
            <p:spPr>
              <a:xfrm>
                <a:off x="282367" y="3642873"/>
                <a:ext cx="4634204" cy="207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Run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=010100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…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: accepting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: not accepting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Automaton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as there exists an accepting run 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F5805-78A3-4FA8-9AB2-E36CB390A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67" y="3642873"/>
                <a:ext cx="4634204" cy="2077235"/>
              </a:xfrm>
              <a:prstGeom prst="rect">
                <a:avLst/>
              </a:prstGeom>
              <a:blipFill>
                <a:blip r:embed="rId3"/>
                <a:stretch>
                  <a:fillRect l="-1051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AC222D4-6590-443F-A240-E4FBE89775D2}"/>
              </a:ext>
            </a:extLst>
          </p:cNvPr>
          <p:cNvGrpSpPr/>
          <p:nvPr/>
        </p:nvGrpSpPr>
        <p:grpSpPr>
          <a:xfrm>
            <a:off x="444384" y="1039294"/>
            <a:ext cx="4472187" cy="2596081"/>
            <a:chOff x="1402327" y="3824604"/>
            <a:chExt cx="4472187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EADADD1-6B8E-4F77-AA2E-B5191CA9942C}"/>
                </a:ext>
              </a:extLst>
            </p:cNvPr>
            <p:cNvCxnSpPr>
              <a:cxnSpLocks/>
              <a:stCxn id="28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E4164C6-0DAF-4A01-81A3-6E86C04C391C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5A06B73-3827-4E25-AF07-5EC4B90B678F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D91190-56E5-40A0-BC7C-654A187C2FE1}"/>
                </a:ext>
              </a:extLst>
            </p:cNvPr>
            <p:cNvSpPr txBox="1"/>
            <p:nvPr/>
          </p:nvSpPr>
          <p:spPr>
            <a:xfrm>
              <a:off x="1402327" y="429843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821709-2BAF-4E31-8978-329E876E65BE}"/>
                </a:ext>
              </a:extLst>
            </p:cNvPr>
            <p:cNvSpPr txBox="1"/>
            <p:nvPr/>
          </p:nvSpPr>
          <p:spPr>
            <a:xfrm>
              <a:off x="3584356" y="432779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82BC31B1-223A-48F9-A264-CB77A89950C9}"/>
                </a:ext>
              </a:extLst>
            </p:cNvPr>
            <p:cNvCxnSpPr>
              <a:cxnSpLocks/>
              <a:stCxn id="28" idx="1"/>
              <a:endCxn id="28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7581D72-4821-40B3-A15A-D86011315114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FD47D64F-34CD-4A8F-B66B-33FBE961176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8C9C70-476B-4B70-8A6D-0A67B5E9E07F}"/>
                </a:ext>
              </a:extLst>
            </p:cNvPr>
            <p:cNvSpPr txBox="1"/>
            <p:nvPr/>
          </p:nvSpPr>
          <p:spPr>
            <a:xfrm>
              <a:off x="5561608" y="4215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4A7A453-6449-406D-B148-602BF3DDCB67}"/>
                </a:ext>
              </a:extLst>
            </p:cNvPr>
            <p:cNvCxnSpPr>
              <a:cxnSpLocks/>
              <a:endCxn id="38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09B11A92-7A97-40DA-8002-613E470C6479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C99433-D776-45B8-BB53-3E96A7EA32A9}"/>
                </a:ext>
              </a:extLst>
            </p:cNvPr>
            <p:cNvSpPr txBox="1"/>
            <p:nvPr/>
          </p:nvSpPr>
          <p:spPr>
            <a:xfrm>
              <a:off x="3220653" y="5267229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222E6F-D7DE-4581-AB5E-5947C2071080}"/>
                </a:ext>
              </a:extLst>
            </p:cNvPr>
            <p:cNvSpPr txBox="1"/>
            <p:nvPr/>
          </p:nvSpPr>
          <p:spPr>
            <a:xfrm>
              <a:off x="4689139" y="540760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6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640E9A-8555-4DF6-9BB6-0CF472406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17757" y="988141"/>
                <a:ext cx="4848011" cy="419345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Run over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is an infinite sequence of states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denote the set of states that appear infinitely often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run is called accepting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I.e., if some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appears infinitely often along the run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640E9A-8555-4DF6-9BB6-0CF472406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7757" y="988141"/>
                <a:ext cx="4848011" cy="4193459"/>
              </a:xfrm>
              <a:blipFill>
                <a:blip r:embed="rId2"/>
                <a:stretch>
                  <a:fillRect l="-1887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7A4F7-C118-47B4-AE6F-9D5EA449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0856D-6861-4A61-9409-652A76C1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8DC44-EE79-406B-BE9C-8A811CAC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of an NBA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F5805-78A3-4FA8-9AB2-E36CB390A336}"/>
                  </a:ext>
                </a:extLst>
              </p:cNvPr>
              <p:cNvSpPr txBox="1"/>
              <p:nvPr/>
            </p:nvSpPr>
            <p:spPr>
              <a:xfrm>
                <a:off x="282367" y="3642873"/>
                <a:ext cx="6373470" cy="1900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Run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infinitely many 1’s e.g.: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010101..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…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not accepting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: not accepting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Automaton does not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as there is no accepting run!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DF5805-78A3-4FA8-9AB2-E36CB390A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67" y="3642873"/>
                <a:ext cx="6373470" cy="1900200"/>
              </a:xfrm>
              <a:prstGeom prst="rect">
                <a:avLst/>
              </a:prstGeom>
              <a:blipFill>
                <a:blip r:embed="rId3"/>
                <a:stretch>
                  <a:fillRect l="-765" t="-2251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AC222D4-6590-443F-A240-E4FBE89775D2}"/>
              </a:ext>
            </a:extLst>
          </p:cNvPr>
          <p:cNvGrpSpPr/>
          <p:nvPr/>
        </p:nvGrpSpPr>
        <p:grpSpPr>
          <a:xfrm>
            <a:off x="444384" y="1039294"/>
            <a:ext cx="4472187" cy="2596081"/>
            <a:chOff x="1402327" y="3824604"/>
            <a:chExt cx="4472187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EADADD1-6B8E-4F77-AA2E-B5191CA9942C}"/>
                </a:ext>
              </a:extLst>
            </p:cNvPr>
            <p:cNvCxnSpPr>
              <a:cxnSpLocks/>
              <a:stCxn id="28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E4164C6-0DAF-4A01-81A3-6E86C04C391C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5A06B73-3827-4E25-AF07-5EC4B90B678F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D91190-56E5-40A0-BC7C-654A187C2FE1}"/>
                </a:ext>
              </a:extLst>
            </p:cNvPr>
            <p:cNvSpPr txBox="1"/>
            <p:nvPr/>
          </p:nvSpPr>
          <p:spPr>
            <a:xfrm>
              <a:off x="1402327" y="429843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821709-2BAF-4E31-8978-329E876E65BE}"/>
                </a:ext>
              </a:extLst>
            </p:cNvPr>
            <p:cNvSpPr txBox="1"/>
            <p:nvPr/>
          </p:nvSpPr>
          <p:spPr>
            <a:xfrm>
              <a:off x="3584356" y="432779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82BC31B1-223A-48F9-A264-CB77A89950C9}"/>
                </a:ext>
              </a:extLst>
            </p:cNvPr>
            <p:cNvCxnSpPr>
              <a:cxnSpLocks/>
              <a:stCxn id="28" idx="1"/>
              <a:endCxn id="28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7581D72-4821-40B3-A15A-D86011315114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FD47D64F-34CD-4A8F-B66B-33FBE961176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8C9C70-476B-4B70-8A6D-0A67B5E9E07F}"/>
                </a:ext>
              </a:extLst>
            </p:cNvPr>
            <p:cNvSpPr txBox="1"/>
            <p:nvPr/>
          </p:nvSpPr>
          <p:spPr>
            <a:xfrm>
              <a:off x="5561608" y="4215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4A7A453-6449-406D-B148-602BF3DDCB67}"/>
                </a:ext>
              </a:extLst>
            </p:cNvPr>
            <p:cNvCxnSpPr>
              <a:cxnSpLocks/>
              <a:endCxn id="38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09B11A92-7A97-40DA-8002-613E470C6479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C99433-D776-45B8-BB53-3E96A7EA32A9}"/>
                </a:ext>
              </a:extLst>
            </p:cNvPr>
            <p:cNvSpPr txBox="1"/>
            <p:nvPr/>
          </p:nvSpPr>
          <p:spPr>
            <a:xfrm>
              <a:off x="3220653" y="5267229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222E6F-D7DE-4581-AB5E-5947C2071080}"/>
                </a:ext>
              </a:extLst>
            </p:cNvPr>
            <p:cNvSpPr txBox="1"/>
            <p:nvPr/>
          </p:nvSpPr>
          <p:spPr>
            <a:xfrm>
              <a:off x="4689139" y="540760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1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F4A83B8-B7C8-4C8A-BB71-C94AEA4E65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if there exists a run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that is accepting</a:t>
                </a:r>
              </a:p>
              <a:p>
                <a:endParaRPr lang="en-US" dirty="0"/>
              </a:p>
              <a:p>
                <a:r>
                  <a:rPr lang="en-US" dirty="0"/>
                  <a:t>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called empty if it does not accept any word</a:t>
                </a:r>
              </a:p>
              <a:p>
                <a:endParaRPr lang="en-US" dirty="0"/>
              </a:p>
              <a:p>
                <a:r>
                  <a:rPr lang="en-US" dirty="0"/>
                  <a:t>Language of an NBA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the set of all words accepted by the NBA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Theorem:</a:t>
                </a:r>
              </a:p>
              <a:p>
                <a:pPr marL="0" indent="0">
                  <a:buNone/>
                </a:pPr>
                <a:r>
                  <a:rPr lang="en-US" dirty="0"/>
                  <a:t>Class of languages accepted by NBAs agrees with the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F4A83B8-B7C8-4C8A-BB71-C94AEA4E65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98334-0F9C-4A4C-B439-153D49D1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F5DB4-CA91-438F-BBDB-507184B6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5F94A7-B764-4170-99E1-F5BD6B45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an NBA</a:t>
            </a:r>
          </a:p>
        </p:txBody>
      </p:sp>
    </p:spTree>
    <p:extLst>
      <p:ext uri="{BB962C8B-B14F-4D97-AF65-F5344CB8AC3E}">
        <p14:creationId xmlns:p14="http://schemas.microsoft.com/office/powerpoint/2010/main" val="551962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1666C1-7F8E-473F-AEA2-69DB9807C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for any NBAs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there is an NBA that accepts the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Show that for any regular language (of finite words) accepted by an NFA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there is an NBA that accepts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Show that for any regular language (accepted by NFA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 and 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there exists an NBA that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Basically: if we can show the above 3 properties, it shows that we can construct an NBA from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expression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1666C1-7F8E-473F-AEA2-69DB9807C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6A8D6-1AA5-4984-A2E3-3747335B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6A091-9D85-46AF-8FE8-C0955F97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284C87-E17F-4825-951A-CB3983A7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3334458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F30654-F446-4C26-9D38-EC0FDE445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0" dirty="0" err="1"/>
                  <a:t>W.l.o.g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s.t.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is defined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0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F30654-F446-4C26-9D38-EC0FDE445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0B0E1-C87C-47BF-9473-91E6F2B3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120FD-3B7C-4712-83E2-519AFBB5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BD66CC-79F2-4206-9AE7-92317850F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operator on NBAs</a:t>
            </a:r>
          </a:p>
        </p:txBody>
      </p:sp>
    </p:spTree>
    <p:extLst>
      <p:ext uri="{BB962C8B-B14F-4D97-AF65-F5344CB8AC3E}">
        <p14:creationId xmlns:p14="http://schemas.microsoft.com/office/powerpoint/2010/main" val="62805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6B5B8D-FCBD-4C74-8FA1-B7D3B6FEF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Automaton definition on previous slide allows nondeterminism</a:t>
                </a:r>
              </a:p>
              <a:p>
                <a:pPr lvl="1"/>
                <a:r>
                  <a:rPr lang="en-US" dirty="0"/>
                  <a:t>There can be multiple possible initial states</a:t>
                </a:r>
              </a:p>
              <a:p>
                <a:pPr lvl="1"/>
                <a:r>
                  <a:rPr lang="en-US" dirty="0"/>
                  <a:t>For any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, in general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general automaton can have moves on an empty symbol (also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-transitions) : i.e. state changes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without “reading” a new symbol</a:t>
                </a:r>
              </a:p>
              <a:p>
                <a:endParaRPr lang="en-US" dirty="0"/>
              </a:p>
              <a:p>
                <a:r>
                  <a:rPr lang="en-US" dirty="0"/>
                  <a:t>Deterministic Finite-state Automaton (DFA):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 transitions on empty symbols</a:t>
                </a:r>
                <a:endParaRPr lang="en-US" b="0" dirty="0"/>
              </a:p>
              <a:p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6B5B8D-FCBD-4C74-8FA1-B7D3B6FEF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AC7B3-7D1D-4331-89F6-EB7BA9BF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FC602-770D-42B7-84A1-BC8D0897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DE7552-B21C-41A8-86C3-1082A5CA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vs. Nondeterministic Finite Automata</a:t>
            </a:r>
          </a:p>
        </p:txBody>
      </p:sp>
    </p:spTree>
    <p:extLst>
      <p:ext uri="{BB962C8B-B14F-4D97-AF65-F5344CB8AC3E}">
        <p14:creationId xmlns:p14="http://schemas.microsoft.com/office/powerpoint/2010/main" val="3657653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C1A036-2ED5-4D5C-9E1B-8BE81B70FB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NFA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there is an NBA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an NFA where initial states have no incoming transitions and initial states are not accepting,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Can always convert an NFA not in this form to this form</a:t>
                </a:r>
              </a:p>
              <a:p>
                <a:endParaRPr lang="en-US" dirty="0"/>
              </a:p>
              <a:p>
                <a:r>
                  <a:rPr lang="en-US" dirty="0"/>
                  <a:t>For any transition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leading to an accept state (in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), add edges back to the initial states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C1A036-2ED5-4D5C-9E1B-8BE81B70F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5FF34-DBDD-4E9F-8EAD-783420CF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DCA66-0A4F-44BD-8B86-16C2113D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107D196-D408-417D-B63D-D04C494821C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operator for NFAs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107D196-D408-417D-B63D-D04C49482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331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DDB2EC-AC35-4B85-BA00-71D74BDE7C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NBA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Define </a:t>
                </a:r>
                <a:r>
                  <a:rPr lang="en-US" i="1" dirty="0"/>
                  <a:t>NBA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0" dirty="0"/>
                  <a:t>  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=∅</m:t>
                          </m:r>
                        </m:e>
                      </m:mr>
                      <m:m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mr>
                      <m:m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mr>
                    </m:m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DDB2EC-AC35-4B85-BA00-71D74BDE7C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0218A-5942-4F0E-8A15-4D0C8161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6E1-1308-4ACA-B9E7-CB6ADF7A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B117F8-1BC4-4DD6-A508-D037568F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Concatenation of NFA and an NBA </a:t>
            </a:r>
          </a:p>
        </p:txBody>
      </p:sp>
    </p:spTree>
    <p:extLst>
      <p:ext uri="{BB962C8B-B14F-4D97-AF65-F5344CB8AC3E}">
        <p14:creationId xmlns:p14="http://schemas.microsoft.com/office/powerpoint/2010/main" val="1423869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CD7D5F-72F4-4955-8CB0-1759F95943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/>
                  <a:t>, following statements are equivalent: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exists a reachable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that belongs to a cycle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Formally: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 the above statement </a:t>
                </a:r>
                <a:r>
                  <a:rPr lang="en-US" i="1" dirty="0"/>
                  <a:t>u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the word with a finite “stem”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 repeating part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i.e., it accepts infinite word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Algorithm: check if there is a cycle containing a state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CD7D5F-72F4-4955-8CB0-1759F95943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57A27-86EC-4463-AD3E-5B1B06AF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9D4D7-833A-4A5A-A36C-9670682E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A27152-A256-4BCE-A265-D9D0EE68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Non-emptiness of NBAs</a:t>
            </a:r>
          </a:p>
        </p:txBody>
      </p:sp>
    </p:spTree>
    <p:extLst>
      <p:ext uri="{BB962C8B-B14F-4D97-AF65-F5344CB8AC3E}">
        <p14:creationId xmlns:p14="http://schemas.microsoft.com/office/powerpoint/2010/main" val="635778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DA1244-321A-4E6A-991D-3F1B706E4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deterministic Büchi automaton (DBA) if: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DBA and its equivalent NBA example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DA1244-321A-4E6A-991D-3F1B706E4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56B7B-A26F-479B-9DE0-7A777C76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31550-6BCD-43EB-9F39-AA248630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583272-9397-4DEE-B62D-F4A74B13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Büchi automata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7539E-2CF5-498A-9FA0-F4F0FCA56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00" y="3506975"/>
            <a:ext cx="3304397" cy="182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5CFE5-D0A0-4318-9E9E-9BEAF4EC2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099" y="3036123"/>
            <a:ext cx="3239180" cy="31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30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872651-A0B3-46F0-929A-7B18B1AB22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49896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Theorem: There does not exist a DBA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0|1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Proof by contradiction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belongs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/>
                  <a:t>, there exists an accepting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and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000" b="0" dirty="0"/>
                  <a:t> (whi</a:t>
                </a:r>
                <a:r>
                  <a:rPr lang="en-US" sz="2000" dirty="0"/>
                  <a:t>ch is uniquely determined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/>
                  <a:t> is det.)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belongs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/>
                  <a:t>, there exists an accepting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≥1 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As the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there is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We can continue this and get sequence of states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0…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As there is only a finite number of states, at some point, the states must be the same. So, there are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…0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0…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This means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accepts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0…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000" dirty="0"/>
                  <a:t> : but this string has an infinite number of 0’s which is a contradiction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872651-A0B3-46F0-929A-7B18B1AB22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4989671"/>
              </a:xfrm>
              <a:blipFill>
                <a:blip r:embed="rId2"/>
                <a:stretch>
                  <a:fillRect l="-938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8E7BA-7618-459F-87FA-735D174B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9940E-EE2A-4046-99CB-D21C726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897921-F591-4422-988B-840931B7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NBAs are more expressive than DBAs</a:t>
            </a:r>
          </a:p>
        </p:txBody>
      </p:sp>
    </p:spTree>
    <p:extLst>
      <p:ext uri="{BB962C8B-B14F-4D97-AF65-F5344CB8AC3E}">
        <p14:creationId xmlns:p14="http://schemas.microsoft.com/office/powerpoint/2010/main" val="1593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81CF3C-AC6F-4F9F-AEEE-F1A54E1C95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2025319" cy="46958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borderBox>
                                  <m:border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e>
                                    </m:d>
                                  </m:e>
                                </m:borderBox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borderBox>
                                  <m:border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0,2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borderBox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borderBox>
                                  <m:border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sepChr m:val="∣"/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,2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rderBox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lim>
                        </m:limLow>
                      </m:e>
                    </m:d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dirty="0"/>
                  <a:t> else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 else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81CF3C-AC6F-4F9F-AEEE-F1A54E1C9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2025319" cy="46958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53F58-013C-44A7-A3C6-E8C8B049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73207-2663-4DAC-9E82-45845999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E137E7-D823-41E7-9C87-03CD57B6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construction of NBA</a:t>
            </a:r>
          </a:p>
        </p:txBody>
      </p:sp>
    </p:spTree>
    <p:extLst>
      <p:ext uri="{BB962C8B-B14F-4D97-AF65-F5344CB8AC3E}">
        <p14:creationId xmlns:p14="http://schemas.microsoft.com/office/powerpoint/2010/main" val="585655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D15661-8C70-4939-B96D-F62FDE64BA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DFA/NFA product construction, it is enough to reach a final state that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this is not the case for NBA!</a:t>
                </a:r>
              </a:p>
              <a:p>
                <a:r>
                  <a:rPr lang="en-US" dirty="0"/>
                  <a:t>An accepting run of the product NBA:</a:t>
                </a:r>
              </a:p>
              <a:p>
                <a:pPr lvl="1"/>
                <a:r>
                  <a:rPr lang="en-US" dirty="0"/>
                  <a:t>Is an accepting run in NBA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: some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visited infinitely often</a:t>
                </a:r>
              </a:p>
              <a:p>
                <a:pPr lvl="1"/>
                <a:r>
                  <a:rPr lang="en-US" dirty="0"/>
                  <a:t>Is an accepting run in NBA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: some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visited infinitely often</a:t>
                </a:r>
              </a:p>
              <a:p>
                <a:r>
                  <a:rPr lang="en-US" dirty="0"/>
                  <a:t>Idea: </a:t>
                </a:r>
              </a:p>
              <a:p>
                <a:pPr lvl="1"/>
                <a:r>
                  <a:rPr lang="en-US" sz="2000" dirty="0"/>
                  <a:t>make product start in a state which “looks” for reaching an accepting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once it is reached, it transitions to a state that starts “looking” for an accepting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once this is reached, it transitions back to “looking” for accepting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For every infinite run that is accepting in the product, it will encounter both accepting states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infinitely often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D15661-8C70-4939-B96D-F62FDE64BA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FF378-CCC7-4382-A56E-DB9C92D9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7E7F7-786E-47BD-A05E-E5356293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709D43-0EF1-4D89-997B-15A3058B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happening in the product?</a:t>
            </a:r>
          </a:p>
        </p:txBody>
      </p:sp>
    </p:spTree>
    <p:extLst>
      <p:ext uri="{BB962C8B-B14F-4D97-AF65-F5344CB8AC3E}">
        <p14:creationId xmlns:p14="http://schemas.microsoft.com/office/powerpoint/2010/main" val="3483064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6950C-58AA-4BC4-A802-7E240A36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1ED7B-E826-4517-B280-0C3987AF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138CCF-50A7-4CBC-A1CE-01AF9E09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product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18ABF6-AA4C-469C-A79B-2C22091D6AE7}"/>
              </a:ext>
            </a:extLst>
          </p:cNvPr>
          <p:cNvGrpSpPr/>
          <p:nvPr/>
        </p:nvGrpSpPr>
        <p:grpSpPr>
          <a:xfrm>
            <a:off x="444384" y="1039294"/>
            <a:ext cx="4472187" cy="2596081"/>
            <a:chOff x="1402327" y="3824604"/>
            <a:chExt cx="4472187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8C59E7C-F965-423E-B3F8-BF74F8910E5C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86052F4-C65F-4A01-A632-18834087A4A6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EC4A8D-6F0D-413B-AFEC-02D70B2F8BD5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BE3B44A-DCB3-4A81-8EAF-0067A7E6AD1A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F8ACA38E-6D7B-4594-9046-FE254214D0B0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709A94-BB69-4C4E-BECD-BF8C54BD3106}"/>
                </a:ext>
              </a:extLst>
            </p:cNvPr>
            <p:cNvSpPr txBox="1"/>
            <p:nvPr/>
          </p:nvSpPr>
          <p:spPr>
            <a:xfrm>
              <a:off x="1402327" y="429843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44BAD6-2022-432D-96D0-65B2F91E7045}"/>
                </a:ext>
              </a:extLst>
            </p:cNvPr>
            <p:cNvSpPr txBox="1"/>
            <p:nvPr/>
          </p:nvSpPr>
          <p:spPr>
            <a:xfrm>
              <a:off x="3584356" y="432779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765F7E4E-1DB7-4B96-826B-6F9D0CEB42EB}"/>
                </a:ext>
              </a:extLst>
            </p:cNvPr>
            <p:cNvCxnSpPr>
              <a:cxnSpLocks/>
              <a:stCxn id="7" idx="1"/>
              <a:endCxn id="7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A1A8DC-AF7F-4BB7-BE60-82D8D4AB2E24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3DCE4041-16A7-4FBD-9703-A3921591A7C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03CC2A-4437-4ECA-BCB0-897C9567A4DA}"/>
                </a:ext>
              </a:extLst>
            </p:cNvPr>
            <p:cNvSpPr txBox="1"/>
            <p:nvPr/>
          </p:nvSpPr>
          <p:spPr>
            <a:xfrm>
              <a:off x="5561608" y="4215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EE2927B-42CE-4A66-B550-44F520369F29}"/>
                </a:ext>
              </a:extLst>
            </p:cNvPr>
            <p:cNvCxnSpPr>
              <a:cxnSpLocks/>
              <a:endCxn id="17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48F43E5-0826-4E82-AB93-65D20F15C5B6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6A94E4BD-B202-42AE-9445-EF3B360069AD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0E573C-75B8-4470-AC13-2EBF9204229B}"/>
                </a:ext>
              </a:extLst>
            </p:cNvPr>
            <p:cNvSpPr txBox="1"/>
            <p:nvPr/>
          </p:nvSpPr>
          <p:spPr>
            <a:xfrm>
              <a:off x="3220653" y="5267229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81DC5C-393F-479A-A305-903DD8EB3CBF}"/>
                </a:ext>
              </a:extLst>
            </p:cNvPr>
            <p:cNvSpPr txBox="1"/>
            <p:nvPr/>
          </p:nvSpPr>
          <p:spPr>
            <a:xfrm>
              <a:off x="4689139" y="540760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CEE77D-8DF8-4A06-90DD-CEDC8D9B64E9}"/>
              </a:ext>
            </a:extLst>
          </p:cNvPr>
          <p:cNvGrpSpPr/>
          <p:nvPr/>
        </p:nvGrpSpPr>
        <p:grpSpPr>
          <a:xfrm>
            <a:off x="580318" y="4142069"/>
            <a:ext cx="4616194" cy="1375908"/>
            <a:chOff x="1562891" y="3824604"/>
            <a:chExt cx="4616194" cy="1375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2F1E84B-D453-41A0-B7F9-AC8CCDAA0BB7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2F1E84B-D453-41A0-B7F9-AC8CCDAA0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D088EEC-7DCE-4AB2-92BE-B9CFE32757D1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32CD210-91A4-4E0F-BCCF-55D8A4E0A178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4CBD7F2-3376-40F9-9E8A-3112E53BFA9A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56AE7401-BC8C-445B-9AB5-DD16A9602A4A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56AE7401-BC8C-445B-9AB5-DD16A9602A4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6A7AF3-95F0-4E73-B000-BBC664731259}"/>
                </a:ext>
              </a:extLst>
            </p:cNvPr>
            <p:cNvSpPr txBox="1"/>
            <p:nvPr/>
          </p:nvSpPr>
          <p:spPr>
            <a:xfrm>
              <a:off x="1562891" y="42984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CF8C92-1922-47DE-875D-4695154E61D7}"/>
                </a:ext>
              </a:extLst>
            </p:cNvPr>
            <p:cNvSpPr txBox="1"/>
            <p:nvPr/>
          </p:nvSpPr>
          <p:spPr>
            <a:xfrm>
              <a:off x="3584356" y="4327791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14BB89A3-6094-4D30-9BEB-00F9E9AB0008}"/>
                </a:ext>
              </a:extLst>
            </p:cNvPr>
            <p:cNvCxnSpPr>
              <a:cxnSpLocks/>
              <a:stCxn id="24" idx="1"/>
              <a:endCxn id="24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50EC5E5-7549-47A0-B223-7B8133B03E2B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A970B206-DA7B-4347-8BCA-CE5ADBF59E3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94DE03-73AC-4D2F-94D3-AA00D8962DD2}"/>
                </a:ext>
              </a:extLst>
            </p:cNvPr>
            <p:cNvSpPr txBox="1"/>
            <p:nvPr/>
          </p:nvSpPr>
          <p:spPr>
            <a:xfrm>
              <a:off x="5561608" y="4215037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 |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9B40E7-C788-465D-ABB7-362F598EC635}"/>
                  </a:ext>
                </a:extLst>
              </p:cNvPr>
              <p:cNvSpPr txBox="1"/>
              <p:nvPr/>
            </p:nvSpPr>
            <p:spPr>
              <a:xfrm>
                <a:off x="6173449" y="2485788"/>
                <a:ext cx="221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9B40E7-C788-465D-ABB7-362F598EC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449" y="2485788"/>
                <a:ext cx="221105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4F5AA1-8776-4163-909E-C31AE8872A7D}"/>
                  </a:ext>
                </a:extLst>
              </p:cNvPr>
              <p:cNvSpPr txBox="1"/>
              <p:nvPr/>
            </p:nvSpPr>
            <p:spPr>
              <a:xfrm>
                <a:off x="496275" y="2590902"/>
                <a:ext cx="10339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4F5AA1-8776-4163-909E-C31AE8872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75" y="2590902"/>
                <a:ext cx="103392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110D2E-5074-479E-9CDA-09C44A5F6979}"/>
                  </a:ext>
                </a:extLst>
              </p:cNvPr>
              <p:cNvSpPr txBox="1"/>
              <p:nvPr/>
            </p:nvSpPr>
            <p:spPr>
              <a:xfrm>
                <a:off x="437491" y="4101606"/>
                <a:ext cx="10339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110D2E-5074-479E-9CDA-09C44A5F6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91" y="4101606"/>
                <a:ext cx="103392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8970B9-41A8-4C15-829E-2DC1A0F5DC35}"/>
                  </a:ext>
                </a:extLst>
              </p:cNvPr>
              <p:cNvSpPr txBox="1"/>
              <p:nvPr/>
            </p:nvSpPr>
            <p:spPr>
              <a:xfrm>
                <a:off x="5928245" y="4592309"/>
                <a:ext cx="28237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0|1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8970B9-41A8-4C15-829E-2DC1A0F5D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45" y="4592309"/>
                <a:ext cx="2823741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822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6950C-58AA-4BC4-A802-7E240A36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1ED7B-E826-4517-B280-0C3987AF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138CCF-50A7-4CBC-A1CE-01AF9E09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product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18ABF6-AA4C-469C-A79B-2C22091D6AE7}"/>
              </a:ext>
            </a:extLst>
          </p:cNvPr>
          <p:cNvGrpSpPr/>
          <p:nvPr/>
        </p:nvGrpSpPr>
        <p:grpSpPr>
          <a:xfrm>
            <a:off x="85797" y="914401"/>
            <a:ext cx="2041828" cy="1183340"/>
            <a:chOff x="1402327" y="3824604"/>
            <a:chExt cx="4556369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8C59E7C-F965-423E-B3F8-BF74F8910E5C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8C59E7C-F965-423E-B3F8-BF74F8910E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86052F4-C65F-4A01-A632-18834087A4A6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EC4A8D-6F0D-413B-AFEC-02D70B2F8BD5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BE3B44A-DCB3-4A81-8EAF-0067A7E6AD1A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F8ACA38E-6D7B-4594-9046-FE254214D0B0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7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700" dirty="0"/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F8ACA38E-6D7B-4594-9046-FE254214D0B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709A94-BB69-4C4E-BECD-BF8C54BD3106}"/>
                </a:ext>
              </a:extLst>
            </p:cNvPr>
            <p:cNvSpPr txBox="1"/>
            <p:nvPr/>
          </p:nvSpPr>
          <p:spPr>
            <a:xfrm>
              <a:off x="1402327" y="4298438"/>
              <a:ext cx="554618" cy="42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44BAD6-2022-432D-96D0-65B2F91E7045}"/>
                </a:ext>
              </a:extLst>
            </p:cNvPr>
            <p:cNvSpPr txBox="1"/>
            <p:nvPr/>
          </p:nvSpPr>
          <p:spPr>
            <a:xfrm>
              <a:off x="3584356" y="4327790"/>
              <a:ext cx="281055" cy="42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765F7E4E-1DB7-4B96-826B-6F9D0CEB42EB}"/>
                </a:ext>
              </a:extLst>
            </p:cNvPr>
            <p:cNvCxnSpPr>
              <a:cxnSpLocks/>
              <a:stCxn id="7" idx="1"/>
              <a:endCxn id="7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A1A8DC-AF7F-4BB7-BE60-82D8D4AB2E24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3DCE4041-16A7-4FBD-9703-A3921591A7C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03CC2A-4437-4ECA-BCB0-897C9567A4DA}"/>
                </a:ext>
              </a:extLst>
            </p:cNvPr>
            <p:cNvSpPr txBox="1"/>
            <p:nvPr/>
          </p:nvSpPr>
          <p:spPr>
            <a:xfrm>
              <a:off x="5561609" y="4215037"/>
              <a:ext cx="397087" cy="42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EE2927B-42CE-4A66-B550-44F520369F29}"/>
                </a:ext>
              </a:extLst>
            </p:cNvPr>
            <p:cNvCxnSpPr>
              <a:cxnSpLocks/>
              <a:endCxn id="17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48F43E5-0826-4E82-AB93-65D20F15C5B6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48F43E5-0826-4E82-AB93-65D20F15C5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6A94E4BD-B202-42AE-9445-EF3B360069AD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0E573C-75B8-4470-AC13-2EBF9204229B}"/>
                </a:ext>
              </a:extLst>
            </p:cNvPr>
            <p:cNvSpPr txBox="1"/>
            <p:nvPr/>
          </p:nvSpPr>
          <p:spPr>
            <a:xfrm>
              <a:off x="3220654" y="5267229"/>
              <a:ext cx="554618" cy="42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0/1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81DC5C-393F-479A-A305-903DD8EB3CBF}"/>
                </a:ext>
              </a:extLst>
            </p:cNvPr>
            <p:cNvSpPr txBox="1"/>
            <p:nvPr/>
          </p:nvSpPr>
          <p:spPr>
            <a:xfrm>
              <a:off x="4689140" y="5407601"/>
              <a:ext cx="281055" cy="42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CEE77D-8DF8-4A06-90DD-CEDC8D9B64E9}"/>
              </a:ext>
            </a:extLst>
          </p:cNvPr>
          <p:cNvGrpSpPr/>
          <p:nvPr/>
        </p:nvGrpSpPr>
        <p:grpSpPr>
          <a:xfrm>
            <a:off x="106082" y="2417738"/>
            <a:ext cx="1969692" cy="568210"/>
            <a:chOff x="1562891" y="3824604"/>
            <a:chExt cx="4996890" cy="1375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2F1E84B-D453-41A0-B7F9-AC8CCDAA0BB7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2F1E84B-D453-41A0-B7F9-AC8CCDAA0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D088EEC-7DCE-4AB2-92BE-B9CFE32757D1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32CD210-91A4-4E0F-BCCF-55D8A4E0A178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4CBD7F2-3376-40F9-9E8A-3112E53BFA9A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56AE7401-BC8C-445B-9AB5-DD16A9602A4A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56AE7401-BC8C-445B-9AB5-DD16A9602A4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6A7AF3-95F0-4E73-B000-BBC664731259}"/>
                </a:ext>
              </a:extLst>
            </p:cNvPr>
            <p:cNvSpPr txBox="1"/>
            <p:nvPr/>
          </p:nvSpPr>
          <p:spPr>
            <a:xfrm>
              <a:off x="1562891" y="4298440"/>
              <a:ext cx="665755" cy="533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CF8C92-1922-47DE-875D-4695154E61D7}"/>
                </a:ext>
              </a:extLst>
            </p:cNvPr>
            <p:cNvSpPr txBox="1"/>
            <p:nvPr/>
          </p:nvSpPr>
          <p:spPr>
            <a:xfrm>
              <a:off x="3584355" y="4327791"/>
              <a:ext cx="281054" cy="533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14BB89A3-6094-4D30-9BEB-00F9E9AB0008}"/>
                </a:ext>
              </a:extLst>
            </p:cNvPr>
            <p:cNvCxnSpPr>
              <a:cxnSpLocks/>
              <a:stCxn id="24" idx="1"/>
              <a:endCxn id="24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50EC5E5-7549-47A0-B223-7B8133B03E2B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A970B206-DA7B-4347-8BCA-CE5ADBF59E3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94DE03-73AC-4D2F-94D3-AA00D8962DD2}"/>
                </a:ext>
              </a:extLst>
            </p:cNvPr>
            <p:cNvSpPr txBox="1"/>
            <p:nvPr/>
          </p:nvSpPr>
          <p:spPr>
            <a:xfrm>
              <a:off x="5561609" y="4215037"/>
              <a:ext cx="998172" cy="533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latin typeface="Cambria" panose="02040503050406030204" pitchFamily="18" charset="0"/>
                  <a:ea typeface="Cambria" panose="02040503050406030204" pitchFamily="18" charset="0"/>
                </a:rPr>
                <a:t>0 |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9B40E7-C788-465D-ABB7-362F598EC635}"/>
                  </a:ext>
                </a:extLst>
              </p:cNvPr>
              <p:cNvSpPr txBox="1"/>
              <p:nvPr/>
            </p:nvSpPr>
            <p:spPr>
              <a:xfrm>
                <a:off x="106082" y="3201914"/>
                <a:ext cx="221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9B40E7-C788-465D-ABB7-362F598EC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2" y="3201914"/>
                <a:ext cx="22110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4F5AA1-8776-4163-909E-C31AE8872A7D}"/>
                  </a:ext>
                </a:extLst>
              </p:cNvPr>
              <p:cNvSpPr txBox="1"/>
              <p:nvPr/>
            </p:nvSpPr>
            <p:spPr>
              <a:xfrm>
                <a:off x="601026" y="785136"/>
                <a:ext cx="10339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4F5AA1-8776-4163-909E-C31AE8872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26" y="785136"/>
                <a:ext cx="10339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110D2E-5074-479E-9CDA-09C44A5F6979}"/>
                  </a:ext>
                </a:extLst>
              </p:cNvPr>
              <p:cNvSpPr txBox="1"/>
              <p:nvPr/>
            </p:nvSpPr>
            <p:spPr>
              <a:xfrm>
                <a:off x="546656" y="2129613"/>
                <a:ext cx="10339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110D2E-5074-479E-9CDA-09C44A5F6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56" y="2129613"/>
                <a:ext cx="103392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8970B9-41A8-4C15-829E-2DC1A0F5DC35}"/>
                  </a:ext>
                </a:extLst>
              </p:cNvPr>
              <p:cNvSpPr txBox="1"/>
              <p:nvPr/>
            </p:nvSpPr>
            <p:spPr>
              <a:xfrm>
                <a:off x="-222302" y="3652192"/>
                <a:ext cx="28237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0|1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8970B9-41A8-4C15-829E-2DC1A0F5D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302" y="3652192"/>
                <a:ext cx="2823741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F134842B-59E3-49EB-85D6-983F9C693E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6670" y="969802"/>
            <a:ext cx="6150434" cy="5092295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6DBAC3-8905-4E93-AFE3-B26C3861E099}"/>
              </a:ext>
            </a:extLst>
          </p:cNvPr>
          <p:cNvSpPr/>
          <p:nvPr/>
        </p:nvSpPr>
        <p:spPr>
          <a:xfrm>
            <a:off x="3762531" y="1757730"/>
            <a:ext cx="4033377" cy="1738072"/>
          </a:xfrm>
          <a:custGeom>
            <a:avLst/>
            <a:gdLst>
              <a:gd name="connsiteX0" fmla="*/ 0 w 4033377"/>
              <a:gd name="connsiteY0" fmla="*/ 123536 h 1738072"/>
              <a:gd name="connsiteX1" fmla="*/ 2121108 w 4033377"/>
              <a:gd name="connsiteY1" fmla="*/ 146021 h 1738072"/>
              <a:gd name="connsiteX2" fmla="*/ 2420912 w 4033377"/>
              <a:gd name="connsiteY2" fmla="*/ 1585077 h 1738072"/>
              <a:gd name="connsiteX3" fmla="*/ 4009869 w 4033377"/>
              <a:gd name="connsiteY3" fmla="*/ 1652532 h 1738072"/>
              <a:gd name="connsiteX4" fmla="*/ 3305331 w 4033377"/>
              <a:gd name="connsiteY4" fmla="*/ 1195332 h 1738072"/>
              <a:gd name="connsiteX5" fmla="*/ 2398426 w 4033377"/>
              <a:gd name="connsiteY5" fmla="*/ 1510126 h 17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377" h="1738072">
                <a:moveTo>
                  <a:pt x="0" y="123536"/>
                </a:moveTo>
                <a:cubicBezTo>
                  <a:pt x="858811" y="12983"/>
                  <a:pt x="1717623" y="-97569"/>
                  <a:pt x="2121108" y="146021"/>
                </a:cubicBezTo>
                <a:cubicBezTo>
                  <a:pt x="2524593" y="389611"/>
                  <a:pt x="2106119" y="1333992"/>
                  <a:pt x="2420912" y="1585077"/>
                </a:cubicBezTo>
                <a:cubicBezTo>
                  <a:pt x="2735705" y="1836162"/>
                  <a:pt x="3862466" y="1717490"/>
                  <a:pt x="4009869" y="1652532"/>
                </a:cubicBezTo>
                <a:cubicBezTo>
                  <a:pt x="4157272" y="1587574"/>
                  <a:pt x="3573905" y="1219066"/>
                  <a:pt x="3305331" y="1195332"/>
                </a:cubicBezTo>
                <a:cubicBezTo>
                  <a:pt x="3036757" y="1171598"/>
                  <a:pt x="2717591" y="1340862"/>
                  <a:pt x="2398426" y="1510126"/>
                </a:cubicBezTo>
              </a:path>
            </a:pathLst>
          </a:custGeom>
          <a:noFill/>
          <a:ln w="2540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BE7F17-F457-4107-84A3-3C48E4BC16FE}"/>
                  </a:ext>
                </a:extLst>
              </p:cNvPr>
              <p:cNvSpPr txBox="1"/>
              <p:nvPr/>
            </p:nvSpPr>
            <p:spPr>
              <a:xfrm>
                <a:off x="8707104" y="2473080"/>
                <a:ext cx="2823741" cy="41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BE7F17-F457-4107-84A3-3C48E4BC1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104" y="2473080"/>
                <a:ext cx="2823741" cy="410497"/>
              </a:xfrm>
              <a:prstGeom prst="rect">
                <a:avLst/>
              </a:prstGeom>
              <a:blipFill>
                <a:blip r:embed="rId12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3F4BB84-31D4-467A-83A4-101CE6A8BD5D}"/>
                  </a:ext>
                </a:extLst>
              </p:cNvPr>
              <p:cNvSpPr txBox="1"/>
              <p:nvPr/>
            </p:nvSpPr>
            <p:spPr>
              <a:xfrm>
                <a:off x="9136149" y="3385544"/>
                <a:ext cx="282374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I.e., words containing at least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followed by arbitrary finite suffixes, followed by an infinite string of only 0s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Satisfies “eventually 1 and eventually always 0”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3F4BB84-31D4-467A-83A4-101CE6A8B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149" y="3385544"/>
                <a:ext cx="2823741" cy="2308324"/>
              </a:xfrm>
              <a:prstGeom prst="rect">
                <a:avLst/>
              </a:prstGeom>
              <a:blipFill>
                <a:blip r:embed="rId13"/>
                <a:stretch>
                  <a:fillRect l="-1944" t="-1583" r="-216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960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698C29-695E-4E6E-8B18-69F12322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Generalized Nondeterministic Büchi automaton (GNBA)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finite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alphabet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/>
                  <a:t> is a transition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set of initial states</a:t>
                </a:r>
              </a:p>
              <a:p>
                <a:pPr lvl="1"/>
                <a:r>
                  <a:rPr lang="en-US" dirty="0"/>
                  <a:t>Acceptance condition specified as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 finite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called an acceptance set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698C29-695E-4E6E-8B18-69F12322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797DD1-567D-4928-AE84-ED95B6DB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514EB-7FB4-41AF-833E-887A230B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5AA971-D451-4B4A-827A-D23DB924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Büchi automata</a:t>
            </a:r>
          </a:p>
        </p:txBody>
      </p:sp>
    </p:spTree>
    <p:extLst>
      <p:ext uri="{BB962C8B-B14F-4D97-AF65-F5344CB8AC3E}">
        <p14:creationId xmlns:p14="http://schemas.microsoft.com/office/powerpoint/2010/main" val="44331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C68B53-E36B-4752-8972-2A39095D7D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run of an NFA on a given </a:t>
                </a:r>
                <a:r>
                  <a:rPr lang="en-US" i="1" dirty="0"/>
                  <a:t>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finite sequence of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an NFA is called an </a:t>
                </a:r>
                <a:r>
                  <a:rPr lang="en-US" i="1" dirty="0"/>
                  <a:t>accepting </a:t>
                </a:r>
                <a:r>
                  <a:rPr lang="en-US" dirty="0"/>
                  <a:t>run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finite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accepted by the NFA if </a:t>
                </a:r>
                <a:r>
                  <a:rPr lang="en-US" b="1" dirty="0"/>
                  <a:t>there exists</a:t>
                </a:r>
                <a:r>
                  <a:rPr lang="en-US" dirty="0"/>
                  <a:t> an accepting run</a:t>
                </a:r>
              </a:p>
              <a:p>
                <a:r>
                  <a:rPr lang="en-US" dirty="0"/>
                  <a:t>Language of the automaton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there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accepting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run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for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C68B53-E36B-4752-8972-2A39095D7D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69AF2-4A2C-458D-AB60-0F9C5EA6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35697-DAA8-426D-A19C-E876C44B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2A4C9F-B7DF-44B6-AA20-E5F03D9F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of an automaton</a:t>
            </a:r>
          </a:p>
        </p:txBody>
      </p:sp>
    </p:spTree>
    <p:extLst>
      <p:ext uri="{BB962C8B-B14F-4D97-AF65-F5344CB8AC3E}">
        <p14:creationId xmlns:p14="http://schemas.microsoft.com/office/powerpoint/2010/main" val="3245289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4D66F-FA6F-43BD-9266-F2091940E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2440859"/>
              </a:xfrm>
            </p:spPr>
            <p:txBody>
              <a:bodyPr/>
              <a:lstStyle/>
              <a:p>
                <a:r>
                  <a:rPr lang="en-US" dirty="0"/>
                  <a:t>An infinite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of a GNBA is called </a:t>
                </a:r>
                <a:r>
                  <a:rPr lang="en-US" i="1" dirty="0"/>
                  <a:t>accepting </a:t>
                </a:r>
                <a:r>
                  <a:rPr lang="en-US" dirty="0"/>
                  <a:t>if: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inf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≠∅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other words, there should be at least one state from each accepting set that appears infinitely often in a run</a:t>
                </a:r>
              </a:p>
              <a:p>
                <a:r>
                  <a:rPr lang="en-US" dirty="0"/>
                  <a:t>A GNBA accepts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if there exists an accepting run of the GNBA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4D66F-FA6F-43BD-9266-F2091940E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2440859"/>
              </a:xfrm>
              <a:blipFill>
                <a:blip r:embed="rId2"/>
                <a:stretch>
                  <a:fillRect l="-521" t="-3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F83CD-8863-41B7-908C-EC0415D7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966A9-ED0E-4D1C-8318-D245CBF5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3D8149-854F-468E-B9D2-8912EE18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of GNBA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1AA1B-3817-4A90-9855-888F978AE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3243798"/>
            <a:ext cx="5343059" cy="2054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0F57FA79-E81A-41DC-9251-20FE43749A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2045" y="3429000"/>
                <a:ext cx="5046727" cy="26813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accepts all strings where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true infinitely often</a:t>
                </a:r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0F57FA79-E81A-41DC-9251-20FE43749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045" y="3429000"/>
                <a:ext cx="5046727" cy="2681323"/>
              </a:xfrm>
              <a:prstGeom prst="rect">
                <a:avLst/>
              </a:prstGeom>
              <a:blipFill>
                <a:blip r:embed="rId4"/>
                <a:stretch>
                  <a:fillRect l="-1208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987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FEDD2-090C-43A3-9348-0D21F0EB0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For each GNBA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there is an NBA </a:t>
                </a:r>
                <a14:m>
                  <m:oMath xmlns:m="http://schemas.openxmlformats.org/officeDocument/2006/math">
                    <m:r>
                      <a:rPr lang="mr-I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mr-IN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Proof: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×{1,…,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×{1}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}"/>
                                <m:sepChr m:val="∣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+1)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mod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we can show that every word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FEDD2-090C-43A3-9348-0D21F0EB0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AB920-D4AA-439F-89B6-ABA07F52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77FEF-3168-49E7-85F9-F866B27E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375D55-D36D-430A-A140-9FB5460A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GNBA – NBA equivalence</a:t>
            </a:r>
          </a:p>
        </p:txBody>
      </p:sp>
    </p:spTree>
    <p:extLst>
      <p:ext uri="{BB962C8B-B14F-4D97-AF65-F5344CB8AC3E}">
        <p14:creationId xmlns:p14="http://schemas.microsoft.com/office/powerpoint/2010/main" val="3530982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79B290-8802-4D21-A52F-C0C73C99F7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are encoding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 run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to be accepting, it should visit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infinitely often,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as soon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reaches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, the NBA transitions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in the second copy: to reach the third copy, it needs to visit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NBA can return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/>
                  <a:t> if it goes through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copies</a:t>
                </a:r>
              </a:p>
              <a:p>
                <a:pPr lvl="1"/>
                <a:r>
                  <a:rPr lang="en-US" dirty="0"/>
                  <a:t>I.e., NBA visits an accept state in each copy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Every string accepted by 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accepted by GNBA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similarly show that every string accepted by GNBA </a:t>
                </a:r>
                <a14:m>
                  <m:oMath xmlns:m="http://schemas.openxmlformats.org/officeDocument/2006/math">
                    <m:r>
                      <a:rPr lang="mr-IN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79B290-8802-4D21-A52F-C0C73C99F7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C9DBB-0E93-4BCE-89B3-5B2D14CC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58DE2-5427-42CB-8E34-DC7DD172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B5321D-A12C-429A-8D7C-8511F164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</p:txBody>
      </p:sp>
    </p:spTree>
    <p:extLst>
      <p:ext uri="{BB962C8B-B14F-4D97-AF65-F5344CB8AC3E}">
        <p14:creationId xmlns:p14="http://schemas.microsoft.com/office/powerpoint/2010/main" val="1723910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2CDD1B-4289-4217-9B8C-9DE5A0BF81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∈{1,2}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The idea is like that of the product of NBA: we want to lift acceptance sets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acceptance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2CDD1B-4289-4217-9B8C-9DE5A0BF8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069AC-BCA3-4DAC-BED4-CB2813E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13908-CE89-46D5-BA1B-EEA0290D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6FBAD6-4270-4650-AFD5-534C6ED5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construction for GNBA</a:t>
            </a:r>
          </a:p>
        </p:txBody>
      </p:sp>
    </p:spTree>
    <p:extLst>
      <p:ext uri="{BB962C8B-B14F-4D97-AF65-F5344CB8AC3E}">
        <p14:creationId xmlns:p14="http://schemas.microsoft.com/office/powerpoint/2010/main" val="1441006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4B67B5-B5D7-4B2F-AE06-EEC58D3E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model checking?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Given a model of the system, check if a desired property is satisfied by the model</a:t>
            </a:r>
          </a:p>
          <a:p>
            <a:r>
              <a:rPr lang="en-US" dirty="0"/>
              <a:t>Verification technique that explores all possible system states in a brute-force manner</a:t>
            </a:r>
          </a:p>
          <a:p>
            <a:r>
              <a:rPr lang="en-US" dirty="0"/>
              <a:t>Origins of model checking are in program synthesis, “finite model theory”</a:t>
            </a:r>
          </a:p>
          <a:p>
            <a:pPr lvl="1"/>
            <a:r>
              <a:rPr lang="en-US" dirty="0"/>
              <a:t>The word model perhaps meant something different initially (the mathematical logic usage of the word model) – now it means a “model” of the system-under-design</a:t>
            </a:r>
          </a:p>
          <a:p>
            <a:pPr lvl="1"/>
            <a:r>
              <a:rPr lang="en-US" dirty="0"/>
              <a:t>We will do some history of model checking a bit later in the course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E8D5E-1494-4D62-8E17-0F101FD1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C43C6-E45E-4E22-A850-0FDB8F8C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EF7DDB-4D98-4E03-ABDB-14598A2C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2939013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15E6AD-200F-457E-A5E1-E6CB6F0F50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,→,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Objective: </a:t>
                </a:r>
                <a:r>
                  <a:rPr lang="en-US" b="1" dirty="0"/>
                  <a:t>Algorithmically </a:t>
                </a:r>
                <a:endParaRPr lang="en-US" dirty="0"/>
              </a:p>
              <a:p>
                <a:pPr lvl="1"/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OR </a:t>
                </a:r>
              </a:p>
              <a:p>
                <a:pPr lvl="1"/>
                <a:r>
                  <a:rPr lang="en-US" dirty="0"/>
                  <a:t>find a counterexample that shows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⊭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Note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≠∅⇔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≠∅⇔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m:rPr>
                          <m:nor/>
                        </m:rPr>
                        <a:rPr lang="en-US" dirty="0"/>
                        <m:t>⊭</m:t>
                      </m:r>
                      <m:r>
                        <m:rPr>
                          <m:nor/>
                        </m:rPr>
                        <a:rPr lang="en-US" b="0" i="0" dirty="0" smtClean="0"/>
                        <m:t>P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15E6AD-200F-457E-A5E1-E6CB6F0F5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C6866-B33F-4459-98F0-D44EF2A0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7D529-F34C-4B44-93D0-1208051A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37776AE-11B8-4366-8925-9FF2948E86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Model checking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properties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37776AE-11B8-4366-8925-9FF2948E8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495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8286E2-4C04-471B-92C9-C947F8561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: encodes not satisfying the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: combines paths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with runs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Graph analysis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to check if there exists a path that visits an accept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infinitely often </a:t>
                </a:r>
              </a:p>
              <a:p>
                <a:r>
                  <a:rPr lang="en-US" dirty="0"/>
                  <a:t>If yes, that is a counterexample that proves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m:rPr>
                        <m:nor/>
                      </m:rPr>
                      <a:rPr lang="en-US" dirty="0"/>
                      <m:t>⊭</m:t>
                    </m:r>
                    <m:r>
                      <m:rPr>
                        <m:nor/>
                      </m:rPr>
                      <a:rPr lang="en-US" b="0" i="1" dirty="0" smtClean="0"/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not, then all runs for the traces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are non-accepting, i.e.: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𝑇𝑟𝑎𝑐𝑒𝑠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8286E2-4C04-471B-92C9-C947F8561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1DBC3-990F-4E0E-968C-56C2B636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001BC-22BF-48E2-86B6-E9ABA015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92956D-533B-4FDE-BD0E-6E9F24D1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</a:t>
            </a:r>
          </a:p>
        </p:txBody>
      </p:sp>
    </p:spTree>
    <p:extLst>
      <p:ext uri="{BB962C8B-B14F-4D97-AF65-F5344CB8AC3E}">
        <p14:creationId xmlns:p14="http://schemas.microsoft.com/office/powerpoint/2010/main" val="62949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53267B-3CBA-40CF-800E-ABDBA9F5CA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502229"/>
                <a:ext cx="11699087" cy="4181811"/>
              </a:xfrm>
            </p:spPr>
            <p:txBody>
              <a:bodyPr/>
              <a:lstStyle/>
              <a:p>
                <a:r>
                  <a:rPr lang="en-US" dirty="0"/>
                  <a:t>Persistence property : formalizes the condition that accept states are only visited finitely many times</a:t>
                </a:r>
              </a:p>
              <a:p>
                <a:pPr lvl="1"/>
                <a:r>
                  <a:rPr lang="en-US" dirty="0"/>
                  <a:t>Verifying safety reduces to checking invariants</a:t>
                </a:r>
              </a:p>
              <a:p>
                <a:pPr lvl="1"/>
                <a:r>
                  <a:rPr lang="en-US" dirty="0"/>
                  <a:t>Verifying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properties reduces to checking persistence</a:t>
                </a:r>
              </a:p>
              <a:p>
                <a:r>
                  <a:rPr lang="en-US" dirty="0"/>
                  <a:t>Persistence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𝑝𝑒𝑟𝑠𝑖𝑠𝑡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that encodes </a:t>
                </a:r>
                <a:r>
                  <a:rPr lang="en-US" i="1" dirty="0"/>
                  <a:t>eventually forever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for some propositional logic formula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𝑝𝑒𝑟𝑠𝑖𝑠𝑡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𝐴𝑃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limUpp>
                            <m:limUp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Up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53267B-3CBA-40CF-800E-ABDBA9F5C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502229"/>
                <a:ext cx="11699087" cy="4181811"/>
              </a:xfrm>
              <a:blipFill>
                <a:blip r:embed="rId2"/>
                <a:stretch>
                  <a:fillRect l="-521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FADCD-C4A1-48CF-B9C3-D116AC23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38924-795D-43D2-BAFE-B22250D4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DD41E0-6E3F-4D80-B184-A79F343B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 properties</a:t>
            </a:r>
          </a:p>
        </p:txBody>
      </p:sp>
    </p:spTree>
    <p:extLst>
      <p:ext uri="{BB962C8B-B14F-4D97-AF65-F5344CB8AC3E}">
        <p14:creationId xmlns:p14="http://schemas.microsoft.com/office/powerpoint/2010/main" val="4157725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4D69C2-A3D2-460A-BA55-7D349836A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50425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Given:</a:t>
                </a:r>
              </a:p>
              <a:p>
                <a:pPr lvl="1"/>
                <a:r>
                  <a:rPr lang="en-US" b="0" dirty="0"/>
                  <a:t>LTS without terminal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NBA encoding violation of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𝐴𝑃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Compute: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groupCh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s.t.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𝑝𝑒𝑟𝑠𝑖𝑠𝑡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b="0" dirty="0"/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b="0" dirty="0"/>
                  <a:t> given by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en-US" dirty="0"/>
                          <m:t>eventually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forever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nary>
                          <m:naryPr>
                            <m:chr m:val="⋀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nary>
                      </m:e>
                    </m:borderBox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4D69C2-A3D2-460A-BA55-7D349836A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5042545"/>
              </a:xfrm>
              <a:blipFill>
                <a:blip r:embed="rId2"/>
                <a:stretch>
                  <a:fillRect l="-938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561CB-582C-4C58-A12B-9723CC89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37C6E-98C2-4C2A-8F02-14A659C1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7FEDA4E3-CA46-4A5C-B4AA-CF1772E375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Product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[same as that for NFA]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7FEDA4E3-CA46-4A5C-B4AA-CF1772E37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03CDB3D-47FB-48D5-9F19-31288347A07C}"/>
              </a:ext>
            </a:extLst>
          </p:cNvPr>
          <p:cNvSpPr txBox="1"/>
          <p:nvPr/>
        </p:nvSpPr>
        <p:spPr>
          <a:xfrm>
            <a:off x="7455737" y="5888982"/>
            <a:ext cx="3898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There is a typo in the BP book in my edition: the conjunction  is not over the correct set of states</a:t>
            </a:r>
          </a:p>
        </p:txBody>
      </p:sp>
    </p:spTree>
    <p:extLst>
      <p:ext uri="{BB962C8B-B14F-4D97-AF65-F5344CB8AC3E}">
        <p14:creationId xmlns:p14="http://schemas.microsoft.com/office/powerpoint/2010/main" val="955818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5C336-F5B2-4100-A8BA-8F652655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DB196-3CD9-4AFE-A207-785765FB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E670476-0955-4A47-840A-6C607DA262C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E670476-0955-4A47-840A-6C607DA26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5105DBC-6419-4404-B53B-A0AC7C334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97" y="1477402"/>
            <a:ext cx="5094157" cy="2763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4B688-21E0-4A67-A8A8-1E3FFD466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522" y="1316594"/>
            <a:ext cx="5246277" cy="2924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6B275-99A1-4129-AFA8-B42ECCC94FF1}"/>
                  </a:ext>
                </a:extLst>
              </p:cNvPr>
              <p:cNvSpPr txBox="1"/>
              <p:nvPr/>
            </p:nvSpPr>
            <p:spPr>
              <a:xfrm>
                <a:off x="1313403" y="3755729"/>
                <a:ext cx="50174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6B275-99A1-4129-AFA8-B42ECCC94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03" y="3755729"/>
                <a:ext cx="5017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810843-2AA6-4CAE-BD73-8C1ECFE997B3}"/>
                  </a:ext>
                </a:extLst>
              </p:cNvPr>
              <p:cNvSpPr txBox="1"/>
              <p:nvPr/>
            </p:nvSpPr>
            <p:spPr>
              <a:xfrm>
                <a:off x="3787730" y="4056041"/>
                <a:ext cx="385682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810843-2AA6-4CAE-BD73-8C1ECFE99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730" y="4056041"/>
                <a:ext cx="3856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86A75B-3989-4755-8323-268855AB242A}"/>
                  </a:ext>
                </a:extLst>
              </p:cNvPr>
              <p:cNvSpPr txBox="1"/>
              <p:nvPr/>
            </p:nvSpPr>
            <p:spPr>
              <a:xfrm>
                <a:off x="8422189" y="930831"/>
                <a:ext cx="98167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86A75B-3989-4755-8323-268855AB2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189" y="930831"/>
                <a:ext cx="981679" cy="369332"/>
              </a:xfrm>
              <a:prstGeom prst="rect">
                <a:avLst/>
              </a:prstGeom>
              <a:blipFill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97AA23-E495-434E-99E1-54C80538E574}"/>
                  </a:ext>
                </a:extLst>
              </p:cNvPr>
              <p:cNvSpPr txBox="1"/>
              <p:nvPr/>
            </p:nvSpPr>
            <p:spPr>
              <a:xfrm>
                <a:off x="1200976" y="4487483"/>
                <a:ext cx="9966695" cy="443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There is a cycle from initial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another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97AA23-E495-434E-99E1-54C80538E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976" y="4487483"/>
                <a:ext cx="9966695" cy="443455"/>
              </a:xfrm>
              <a:prstGeom prst="rect">
                <a:avLst/>
              </a:prstGeom>
              <a:blipFill>
                <a:blip r:embed="rId8"/>
                <a:stretch>
                  <a:fillRect l="-489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45AB1A-E90C-4758-A72B-EA92EEFC5E28}"/>
                  </a:ext>
                </a:extLst>
              </p:cNvPr>
              <p:cNvSpPr txBox="1"/>
              <p:nvPr/>
            </p:nvSpPr>
            <p:spPr>
              <a:xfrm>
                <a:off x="1200976" y="5396459"/>
                <a:ext cx="10281341" cy="738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captures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infinitely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often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green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e>
                    </m:borderBox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 Because the resulting LTS has an accepting path, it means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𝑇𝑆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⊭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infinitely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often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𝑔𝑟𝑒𝑒𝑛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45AB1A-E90C-4758-A72B-EA92EEFC5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976" y="5396459"/>
                <a:ext cx="10281341" cy="738087"/>
              </a:xfrm>
              <a:prstGeom prst="rect">
                <a:avLst/>
              </a:prstGeom>
              <a:blipFill>
                <a:blip r:embed="rId9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62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1671C-86EF-4FB2-845B-414A47F3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E17B3-203E-45A3-90D1-358573C2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7584B6-F2AA-49A0-8A5C-E5D75BCC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5D94F3B-2860-434C-A7B1-D58BDB2FF29F}"/>
                  </a:ext>
                </a:extLst>
              </p:cNvPr>
              <p:cNvSpPr/>
              <p:nvPr/>
            </p:nvSpPr>
            <p:spPr>
              <a:xfrm>
                <a:off x="1721224" y="2450353"/>
                <a:ext cx="824752" cy="84049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5D94F3B-2860-434C-A7B1-D58BDB2FF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24" y="2450353"/>
                <a:ext cx="824752" cy="84049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1F20D44-EE81-4752-91B0-6CA3FE230419}"/>
                  </a:ext>
                </a:extLst>
              </p:cNvPr>
              <p:cNvSpPr/>
              <p:nvPr/>
            </p:nvSpPr>
            <p:spPr>
              <a:xfrm>
                <a:off x="4038600" y="2450353"/>
                <a:ext cx="824752" cy="84049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1F20D44-EE81-4752-91B0-6CA3FE230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450353"/>
                <a:ext cx="824752" cy="8404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374B7A-3A2F-4B22-BFA4-B093463BFAEA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2545976" y="2870600"/>
            <a:ext cx="1492624" cy="0"/>
          </a:xfrm>
          <a:prstGeom prst="straightConnector1">
            <a:avLst/>
          </a:prstGeom>
          <a:ln w="12700"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672168-9A7D-49E2-897E-A72B03F5A703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4863352" y="2861833"/>
            <a:ext cx="1319308" cy="8767"/>
          </a:xfrm>
          <a:prstGeom prst="straightConnector1">
            <a:avLst/>
          </a:prstGeom>
          <a:ln w="12700"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CDF54B-924A-43F2-BE20-6CDF2BC26562}"/>
              </a:ext>
            </a:extLst>
          </p:cNvPr>
          <p:cNvGrpSpPr/>
          <p:nvPr/>
        </p:nvGrpSpPr>
        <p:grpSpPr>
          <a:xfrm>
            <a:off x="6182660" y="2450353"/>
            <a:ext cx="824752" cy="822960"/>
            <a:chOff x="6182660" y="2450353"/>
            <a:chExt cx="824752" cy="8229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1FAF20-6477-41C3-8897-90598D8E09CC}"/>
                </a:ext>
              </a:extLst>
            </p:cNvPr>
            <p:cNvSpPr/>
            <p:nvPr/>
          </p:nvSpPr>
          <p:spPr>
            <a:xfrm>
              <a:off x="6182660" y="2450353"/>
              <a:ext cx="824752" cy="8229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0DFE4A3-7378-4DB6-ADBB-EB1886D55129}"/>
                    </a:ext>
                  </a:extLst>
                </p:cNvPr>
                <p:cNvSpPr/>
                <p:nvPr/>
              </p:nvSpPr>
              <p:spPr>
                <a:xfrm>
                  <a:off x="6216180" y="2482325"/>
                  <a:ext cx="758952" cy="75895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0DFE4A3-7378-4DB6-ADBB-EB1886D551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180" y="2482325"/>
                  <a:ext cx="758952" cy="75895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2656F9-6564-45B2-9984-CDC470703D67}"/>
              </a:ext>
            </a:extLst>
          </p:cNvPr>
          <p:cNvSpPr txBox="1"/>
          <p:nvPr/>
        </p:nvSpPr>
        <p:spPr>
          <a:xfrm>
            <a:off x="898474" y="2388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a/b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7C58D7-E621-454B-8C4D-7678DC97D273}"/>
              </a:ext>
            </a:extLst>
          </p:cNvPr>
          <p:cNvSpPr txBox="1"/>
          <p:nvPr/>
        </p:nvSpPr>
        <p:spPr>
          <a:xfrm>
            <a:off x="3039436" y="25037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5F6134-BF37-42FB-A530-1F0B0A9227A4}"/>
              </a:ext>
            </a:extLst>
          </p:cNvPr>
          <p:cNvSpPr txBox="1"/>
          <p:nvPr/>
        </p:nvSpPr>
        <p:spPr>
          <a:xfrm>
            <a:off x="5383858" y="2441586"/>
            <a:ext cx="278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001D9E-B34D-4E13-B4D7-943F8FCEC219}"/>
              </a:ext>
            </a:extLst>
          </p:cNvPr>
          <p:cNvSpPr txBox="1"/>
          <p:nvPr/>
        </p:nvSpPr>
        <p:spPr>
          <a:xfrm>
            <a:off x="4447618" y="3567154"/>
            <a:ext cx="278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92316CE-D09B-43E8-8E61-64B9ACCDBC5C}"/>
              </a:ext>
            </a:extLst>
          </p:cNvPr>
          <p:cNvCxnSpPr>
            <a:cxnSpLocks/>
          </p:cNvCxnSpPr>
          <p:nvPr/>
        </p:nvCxnSpPr>
        <p:spPr>
          <a:xfrm>
            <a:off x="4447618" y="3298824"/>
            <a:ext cx="3358" cy="918733"/>
          </a:xfrm>
          <a:prstGeom prst="straightConnector1">
            <a:avLst/>
          </a:prstGeom>
          <a:ln w="12700"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2F4BA35-50F6-4FFC-AFED-8816AE7816C5}"/>
                  </a:ext>
                </a:extLst>
              </p:cNvPr>
              <p:cNvSpPr/>
              <p:nvPr/>
            </p:nvSpPr>
            <p:spPr>
              <a:xfrm>
                <a:off x="4035242" y="4212793"/>
                <a:ext cx="824752" cy="84049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2F4BA35-50F6-4FFC-AFED-8816AE781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42" y="4212793"/>
                <a:ext cx="824752" cy="84049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1A673D3-7DBB-4FE0-9362-5B33BECCE330}"/>
              </a:ext>
            </a:extLst>
          </p:cNvPr>
          <p:cNvSpPr txBox="1"/>
          <p:nvPr/>
        </p:nvSpPr>
        <p:spPr>
          <a:xfrm>
            <a:off x="3187073" y="442730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a/b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2F4663FF-C962-4EED-8E52-EB84C6F34E45}"/>
              </a:ext>
            </a:extLst>
          </p:cNvPr>
          <p:cNvCxnSpPr>
            <a:cxnSpLocks/>
            <a:stCxn id="30" idx="2"/>
            <a:endCxn id="30" idx="1"/>
          </p:cNvCxnSpPr>
          <p:nvPr/>
        </p:nvCxnSpPr>
        <p:spPr>
          <a:xfrm rot="10800000" flipH="1">
            <a:off x="4035242" y="4335880"/>
            <a:ext cx="120782" cy="297160"/>
          </a:xfrm>
          <a:prstGeom prst="curvedConnector4">
            <a:avLst>
              <a:gd name="adj1" fmla="val -189267"/>
              <a:gd name="adj2" fmla="val 12915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7B6EFB39-C3A4-4276-A5F6-7991307510F6}"/>
              </a:ext>
            </a:extLst>
          </p:cNvPr>
          <p:cNvCxnSpPr>
            <a:cxnSpLocks/>
            <a:stCxn id="6" idx="1"/>
            <a:endCxn id="6" idx="2"/>
          </p:cNvCxnSpPr>
          <p:nvPr/>
        </p:nvCxnSpPr>
        <p:spPr>
          <a:xfrm rot="16200000" flipH="1" flipV="1">
            <a:off x="1633035" y="2661629"/>
            <a:ext cx="297160" cy="120782"/>
          </a:xfrm>
          <a:prstGeom prst="curvedConnector4">
            <a:avLst>
              <a:gd name="adj1" fmla="val -38076"/>
              <a:gd name="adj2" fmla="val 28926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2723C76-F525-41C2-AA83-F2231072406D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133600" y="1914939"/>
            <a:ext cx="0" cy="535414"/>
          </a:xfrm>
          <a:prstGeom prst="straightConnector1">
            <a:avLst/>
          </a:prstGeom>
          <a:ln w="12700"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760259-7BF4-40AF-A64F-6EA38DA413EC}"/>
                  </a:ext>
                </a:extLst>
              </p:cNvPr>
              <p:cNvSpPr txBox="1"/>
              <p:nvPr/>
            </p:nvSpPr>
            <p:spPr>
              <a:xfrm>
                <a:off x="7289631" y="1322354"/>
                <a:ext cx="4712785" cy="347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𝑎𝑏𝑏𝑎𝑎𝑏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ea typeface="Cambria" panose="02040503050406030204" pitchFamily="18" charset="0"/>
                </a:endParaRPr>
              </a:p>
              <a:p>
                <a:endParaRPr lang="en-US" dirty="0"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0" dirty="0"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groupCh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Automaton accepts the word because there is an accepting run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760259-7BF4-40AF-A64F-6EA38DA41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631" y="1322354"/>
                <a:ext cx="4712785" cy="3474284"/>
              </a:xfrm>
              <a:prstGeom prst="rect">
                <a:avLst/>
              </a:prstGeom>
              <a:blipFill>
                <a:blip r:embed="rId6"/>
                <a:stretch>
                  <a:fillRect l="-1164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583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FDB2CF3-1196-4B9C-A53E-17764CA5B9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𝑝𝑒𝑟𝑠𝑖𝑠𝑡</m:t>
                        </m:r>
                      </m:sub>
                    </m:sSub>
                  </m:oMath>
                </a14:m>
                <a:r>
                  <a:rPr lang="en-US" dirty="0"/>
                  <a:t> = eventually forever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Theorem: Following two statements are equivalent: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⊭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𝑝𝑒𝑟𝑠𝑖𝑠𝑡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𝑅𝑒𝑎𝑐h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⊭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cycle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(graph corresponding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Persistence encodes “bad behaviors”: we want to disprove persistence</a:t>
                </a:r>
              </a:p>
              <a:p>
                <a:pPr marL="0" indent="0">
                  <a:buNone/>
                </a:pPr>
                <a:r>
                  <a:rPr lang="en-US" dirty="0"/>
                  <a:t>Cycle detection:</a:t>
                </a:r>
              </a:p>
              <a:p>
                <a:r>
                  <a:rPr lang="en-US" dirty="0" err="1"/>
                  <a:t>Tarjan’s</a:t>
                </a:r>
                <a:r>
                  <a:rPr lang="en-US" dirty="0"/>
                  <a:t> algorithm to decompose a graph into strongly connected components (SCCs): optimal </a:t>
                </a:r>
                <a:r>
                  <a:rPr lang="en-US" dirty="0" err="1"/>
                  <a:t>w.r.t.</a:t>
                </a:r>
                <a:r>
                  <a:rPr lang="en-US" dirty="0"/>
                  <a:t> asymptotic worst-case complexity</a:t>
                </a:r>
              </a:p>
              <a:p>
                <a:r>
                  <a:rPr lang="en-US" dirty="0"/>
                  <a:t>On-the-fly cycle detection algorithms using DFS-based cycle detection</a:t>
                </a:r>
              </a:p>
              <a:p>
                <a:pPr marL="0" indent="0">
                  <a:buNone/>
                </a:pPr>
                <a:r>
                  <a:rPr lang="en-US" dirty="0"/>
                  <a:t>Challenge: avoid quadratic time complexity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FDB2CF3-1196-4B9C-A53E-17764CA5B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1948" r="-313" b="-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3086F-84FB-49BC-8D1A-2F71E412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D40DC-60DE-456C-9541-D4643E4B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BB0099-0289-4A4B-9F6C-C927E699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2790407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C5D0A-89E8-45D0-A54E-C7C84BF1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F66F9-1D9F-49FA-A9A6-5936571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EEF4CA-5D6D-4C52-B9F8-5694266A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E07CEE82-74A8-4515-B5A3-A69DECD31A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117" y="1033111"/>
                <a:ext cx="6372536" cy="49686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visited</m:t>
                      </m:r>
                      <m:r>
                        <a:rPr lang="en-US" sz="16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160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stac</m:t>
                      </m:r>
                      <m:sSub>
                        <m:sSubPr>
                          <m:ctrlPr>
                            <a:rPr lang="en-US" sz="16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1600" b="0" i="0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≔∅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16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not</m:t>
                      </m:r>
                      <m:r>
                        <m:rPr>
                          <m:lit/>
                        </m:rPr>
                        <a:rPr lang="en-US" sz="16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16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phis</m:t>
                      </m:r>
                      <m:r>
                        <a:rPr lang="en-US" sz="1600" b="0" i="0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≔∅; </m:t>
                      </m:r>
                    </m:oMath>
                  </m:oMathPara>
                </a14:m>
                <a:endParaRPr lang="en-US" sz="1600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foreach</a:t>
                </a:r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𝑣𝑖𝑠𝑖𝑡𝑒𝑑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do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visited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);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mark initial state as visited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// 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intiailize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stack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while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do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</m:t>
                            </m:r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visited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then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pop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;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all states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have already been visited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′⊭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not</m:t>
                    </m:r>
                    <m:r>
                      <m:rPr>
                        <m:lit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phis</m:t>
                    </m:r>
                    <m:r>
                      <a:rPr lang="en-US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if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else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pick</a:t>
                </a:r>
                <a:r>
                  <a:rPr lang="en-US" sz="16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1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visited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push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stack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visited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new reachable state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if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</a:rPr>
                  <a:t>end foreach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E07CEE82-74A8-4515-B5A3-A69DECD31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17" y="1033111"/>
                <a:ext cx="6372536" cy="4968697"/>
              </a:xfrm>
              <a:prstGeom prst="rect">
                <a:avLst/>
              </a:prstGeom>
              <a:blipFill>
                <a:blip r:embed="rId2"/>
                <a:stretch>
                  <a:fillRect l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88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C1B003-EBF9-4E20-89C3-DE5DE3494A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5779" y="5042604"/>
                <a:ext cx="5689988" cy="124577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1800" dirty="0"/>
                  <a:t>Outer DFS : tries to reach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800" dirty="0"/>
                  <a:t> states</a:t>
                </a:r>
              </a:p>
              <a:p>
                <a:r>
                  <a:rPr lang="en-US" sz="1800" dirty="0"/>
                  <a:t>Inner DFS: tries to search </a:t>
                </a:r>
                <a:r>
                  <a:rPr lang="en-US" sz="1800" i="1" dirty="0"/>
                  <a:t>backward</a:t>
                </a:r>
                <a:r>
                  <a:rPr lang="en-US" sz="1800" dirty="0"/>
                  <a:t> edges lead to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800" dirty="0"/>
                  <a:t> state</a:t>
                </a:r>
              </a:p>
              <a:p>
                <a:r>
                  <a:rPr lang="en-US" sz="1800" dirty="0"/>
                  <a:t>reverse(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stac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stac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) is the counterexample if cycle found</a:t>
                </a:r>
              </a:p>
              <a:p>
                <a:r>
                  <a:rPr lang="en-US" sz="1800" dirty="0"/>
                  <a:t>If not,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C1B003-EBF9-4E20-89C3-DE5DE3494A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5779" y="5042604"/>
                <a:ext cx="5689988" cy="1245770"/>
              </a:xfrm>
              <a:blipFill>
                <a:blip r:embed="rId2"/>
                <a:stretch>
                  <a:fillRect t="-4390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A07EC-DA05-4FC4-83C7-DBDB46F6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Theory and Algorithms for Formal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8BD32-ABFA-41D7-8135-F4E4707E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60A584-91AD-4D17-9475-E6FB0042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DFS-based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322C997D-6832-4E15-8D24-6BFB814D1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013" y="914401"/>
                <a:ext cx="5878210" cy="49686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visited</m:t>
                    </m:r>
                    <m:r>
                      <a:rPr lang="en-US" sz="16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60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stac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1600" b="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≔∅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not</m:t>
                    </m:r>
                    <m:r>
                      <m:rPr>
                        <m:lit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phis</m:t>
                    </m:r>
                    <m: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≔∅</m:t>
                    </m:r>
                  </m:oMath>
                </a14:m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 err="1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cycle_found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:=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false</a:t>
                </a:r>
                <a:endParaRPr lang="en-US" sz="1600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while</a:t>
                </a:r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≠∅∧¬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cycle</m:t>
                        </m:r>
                        <m:r>
                          <m:rPr>
                            <m:lit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found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do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visited</m:t>
                    </m:r>
                  </m:oMath>
                </a14:m>
                <a:endParaRPr lang="en-US" sz="1600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// 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intiailize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stack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visited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);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mark initial state as visited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while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≠∅∨¬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cycle</m:t>
                        </m:r>
                        <m:r>
                          <m:rPr>
                            <m:lit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found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do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</m:t>
                            </m:r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visited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then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pop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;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all states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have already been visited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′⊭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cycle_found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rPr>
                  <a:t>cycle_check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if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else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pick</a:t>
                </a:r>
                <a:r>
                  <a:rPr lang="en-US" sz="16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1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visited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push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stack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visited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new reachable state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if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while</a:t>
                </a: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</a:rPr>
                  <a:t>end foreach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322C997D-6832-4E15-8D24-6BFB814D1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13" y="914401"/>
                <a:ext cx="5878210" cy="4968697"/>
              </a:xfrm>
              <a:prstGeom prst="rect">
                <a:avLst/>
              </a:prstGeom>
              <a:blipFill>
                <a:blip r:embed="rId3"/>
                <a:stretch>
                  <a:fillRect l="-207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9E6A4C64-76E7-41E4-A378-7705EA44A6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7110" y="50880"/>
                <a:ext cx="5878210" cy="49686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1600" dirty="0" err="1">
                    <a:solidFill>
                      <a:srgbClr val="92D050"/>
                    </a:solidFill>
                  </a:rPr>
                  <a:t>boolean</a:t>
                </a:r>
                <a:r>
                  <a:rPr lang="en-US" sz="1600" dirty="0">
                    <a:solidFill>
                      <a:srgbClr val="92D050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cycle_check</a:t>
                </a:r>
                <a:r>
                  <a:rPr lang="en-US" sz="16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 err="1">
                    <a:solidFill>
                      <a:srgbClr val="FFC000"/>
                    </a:solidFill>
                  </a:rPr>
                  <a:t>cycle_found</a:t>
                </a:r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false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≔∅;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while</a:t>
                </a:r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≠∅∧¬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cycle</m:t>
                        </m:r>
                        <m:r>
                          <m:rPr>
                            <m:lit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found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do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</m:t>
                            </m:r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  <a:tab pos="6889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then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FFC000"/>
                    </a:solidFill>
                  </a:rPr>
                  <a:t>cycle_found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true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	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else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𝑜𝑠𝑡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then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pop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stack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  <a:tabLst>
                    <a:tab pos="344488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else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			pick</a:t>
                </a:r>
                <a:r>
                  <a:rPr lang="en-US" sz="16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push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stack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b="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new reachable state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if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	end if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return </a:t>
                </a:r>
                <a:r>
                  <a:rPr lang="en-US" sz="1600" dirty="0" err="1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cycle_found</a:t>
                </a:r>
                <a:endParaRPr lang="en-US" sz="1600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</a:rPr>
                  <a:t>end foreach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9E6A4C64-76E7-41E4-A378-7705EA44A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10" y="50880"/>
                <a:ext cx="5878210" cy="4968697"/>
              </a:xfrm>
              <a:prstGeom prst="rect">
                <a:avLst/>
              </a:prstGeom>
              <a:blipFill>
                <a:blip r:embed="rId4"/>
                <a:stretch>
                  <a:fillRect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783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2D80C-AFB1-458C-B317-CD348D4F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D34FF-88D8-4550-800E-7D6A4545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FCC077-732E-456A-9EE6-0EEFBA74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of nested DFS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A5DAF-8465-4E42-B943-6FC6923D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233" y="494154"/>
            <a:ext cx="5246277" cy="2924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1668BBEB-E801-46AC-87D7-63EE97D01B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790" y="950208"/>
                <a:ext cx="5878210" cy="49686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1600" dirty="0" err="1">
                    <a:solidFill>
                      <a:srgbClr val="92D050"/>
                    </a:solidFill>
                  </a:rPr>
                  <a:t>boolean</a:t>
                </a:r>
                <a:r>
                  <a:rPr lang="en-US" sz="1600" dirty="0">
                    <a:solidFill>
                      <a:srgbClr val="92D050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cycle_check</a:t>
                </a:r>
                <a:r>
                  <a:rPr lang="en-US" sz="16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 err="1">
                    <a:solidFill>
                      <a:srgbClr val="FFC000"/>
                    </a:solidFill>
                  </a:rPr>
                  <a:t>cycle_found</a:t>
                </a:r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false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≔∅;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  <a:tabLst>
                    <a:tab pos="231775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while</a:t>
                </a:r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≠∅∧¬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cycle</m:t>
                        </m:r>
                        <m:r>
                          <m:rPr>
                            <m:lit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found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do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</m:t>
                            </m:r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  <a:tab pos="688975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then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FFC000"/>
                    </a:solidFill>
                  </a:rPr>
                  <a:t>cycle_found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true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		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1FF3B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stack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else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if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𝑜𝑠𝑡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then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pop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stack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  <a:tabLst>
                    <a:tab pos="344488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else</a:t>
                </a:r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  <a:tab pos="974725" algn="l"/>
                    <a:tab pos="1258888" algn="l"/>
                  </a:tabLst>
                </a:pP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			pick</a:t>
                </a:r>
                <a:r>
                  <a:rPr lang="en-US" sz="16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push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stack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21FF3B"/>
                    </a:solidFill>
                    <a:latin typeface="Cambria Math" panose="02040503050406030204" pitchFamily="18" charset="0"/>
                  </a:rPr>
                  <a:t>add</a:t>
                </a: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visited</m:t>
                        </m:r>
                      </m:e>
                      <m:sub>
                        <m:r>
                          <a:rPr lang="en-US" sz="1600" b="0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  </a:t>
                </a:r>
                <a:r>
                  <a:rPr lang="en-US" sz="160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// new reachable state</a:t>
                </a:r>
              </a:p>
              <a:p>
                <a:pPr marL="0" indent="0">
                  <a:buNone/>
                  <a:tabLst>
                    <a:tab pos="344488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 if</a:t>
                </a:r>
              </a:p>
              <a:p>
                <a:pPr marL="0" indent="0">
                  <a:buNone/>
                  <a:tabLst>
                    <a:tab pos="344488" algn="l"/>
                    <a:tab pos="688975" algn="l"/>
                    <a:tab pos="914400" algn="l"/>
                    <a:tab pos="12588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	end if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end</a:t>
                </a:r>
              </a:p>
              <a:p>
                <a:pPr marL="0" indent="0">
                  <a:buNone/>
                  <a:tabLst>
                    <a:tab pos="344488" algn="l"/>
                    <a:tab pos="12588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	return </a:t>
                </a:r>
                <a:r>
                  <a:rPr lang="en-US" sz="1600" dirty="0" err="1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cycle_found</a:t>
                </a:r>
                <a:endParaRPr lang="en-US" sz="1600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44488" algn="l"/>
                  </a:tabLst>
                </a:pPr>
                <a:r>
                  <a:rPr lang="en-US" sz="1600" dirty="0">
                    <a:solidFill>
                      <a:srgbClr val="FFFF00"/>
                    </a:solidFill>
                  </a:rPr>
                  <a:t>end foreach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1668BBEB-E801-46AC-87D7-63EE97D01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90" y="950208"/>
                <a:ext cx="5878210" cy="4968697"/>
              </a:xfrm>
              <a:prstGeom prst="rect">
                <a:avLst/>
              </a:prstGeom>
              <a:blipFill>
                <a:blip r:embed="rId3"/>
                <a:stretch>
                  <a:fillRect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1E3F00-727B-468B-B4BB-F8A9EAD539C6}"/>
                  </a:ext>
                </a:extLst>
              </p:cNvPr>
              <p:cNvSpPr txBox="1"/>
              <p:nvPr/>
            </p:nvSpPr>
            <p:spPr>
              <a:xfrm>
                <a:off x="6250898" y="3689350"/>
                <a:ext cx="5723312" cy="2402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Suppose the outer DFS algorithm starts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It will one by one add all states till it reaches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Then it will pop states one by one till it reaches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None of these popped states satisfy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Φ</m:t>
                    </m:r>
                  </m:oMath>
                </a14:m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Then it finds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that does satisfy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Phi</m:t>
                    </m:r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This triggers cycle detection, which will find the cycle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to itself</a:t>
                </a:r>
              </a:p>
              <a:p>
                <a:pPr marL="285750" indent="-285750">
                  <a:buFontTx/>
                  <a:buChar char="-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1E3F00-727B-468B-B4BB-F8A9EAD53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898" y="3689350"/>
                <a:ext cx="5723312" cy="2402837"/>
              </a:xfrm>
              <a:prstGeom prst="rect">
                <a:avLst/>
              </a:prstGeom>
              <a:blipFill>
                <a:blip r:embed="rId4"/>
                <a:stretch>
                  <a:fillRect l="-532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6785F9-D2F8-4EDC-B2FB-EA8B51F91D27}"/>
              </a:ext>
            </a:extLst>
          </p:cNvPr>
          <p:cNvCxnSpPr/>
          <p:nvPr/>
        </p:nvCxnSpPr>
        <p:spPr>
          <a:xfrm>
            <a:off x="9639717" y="1563986"/>
            <a:ext cx="228600" cy="222250"/>
          </a:xfrm>
          <a:prstGeom prst="line">
            <a:avLst/>
          </a:prstGeom>
          <a:ln w="3175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A37EBA-5824-42C8-8824-31292F4B9B45}"/>
                  </a:ext>
                </a:extLst>
              </p:cNvPr>
              <p:cNvSpPr txBox="1"/>
              <p:nvPr/>
            </p:nvSpPr>
            <p:spPr>
              <a:xfrm>
                <a:off x="7442616" y="164892"/>
                <a:ext cx="1128771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=¬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A37EBA-5824-42C8-8824-31292F4B9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616" y="164892"/>
                <a:ext cx="1128771" cy="39158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567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CB4C60-B613-4C62-A5CD-174D4BB60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Same overall structure as a Büchi automaton, what differs is the way acceptance sets are defined and the resulting acceptance condition</a:t>
            </a:r>
          </a:p>
          <a:p>
            <a:r>
              <a:rPr lang="en-US" dirty="0"/>
              <a:t>Büchi variants</a:t>
            </a:r>
          </a:p>
          <a:p>
            <a:r>
              <a:rPr lang="en-US" dirty="0"/>
              <a:t>co-</a:t>
            </a:r>
            <a:r>
              <a:rPr lang="en-US" dirty="0" err="1"/>
              <a:t>Büchi</a:t>
            </a:r>
            <a:r>
              <a:rPr lang="en-US" dirty="0"/>
              <a:t> condition</a:t>
            </a:r>
          </a:p>
          <a:p>
            <a:r>
              <a:rPr lang="en-US" dirty="0"/>
              <a:t>Rabin condition</a:t>
            </a:r>
          </a:p>
          <a:p>
            <a:r>
              <a:rPr lang="en-US" dirty="0"/>
              <a:t>Streett condition</a:t>
            </a:r>
          </a:p>
          <a:p>
            <a:r>
              <a:rPr lang="en-US" dirty="0"/>
              <a:t>Muller condition</a:t>
            </a:r>
          </a:p>
          <a:p>
            <a:r>
              <a:rPr lang="en-US" dirty="0"/>
              <a:t>Parity condition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6571D-352D-49C4-B23E-294A146B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1BAEF-2673-47FC-AF97-737ADF71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AD0ECD3F-089A-460E-80DA-56F3D07F0E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Other kinds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-automata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AD0ECD3F-089A-460E-80DA-56F3D07F0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987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FD359-CA40-42BF-843F-69BE5B4B2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574358"/>
                <a:ext cx="11699087" cy="41096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Henceforth, instead of designating a set of “final” or “accepting” states, we will change the tuple to have an “acceptance condition”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Run of the automaton: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 is defined as usual </a:t>
                </a:r>
              </a:p>
              <a:p>
                <a:r>
                  <a:rPr lang="en-US" dirty="0"/>
                  <a:t>Büchi condition 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Generalized Büchi condition: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 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FFD359-CA40-42BF-843F-69BE5B4B2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574358"/>
                <a:ext cx="11699087" cy="4109682"/>
              </a:xfrm>
              <a:blipFill>
                <a:blip r:embed="rId2"/>
                <a:stretch>
                  <a:fillRect l="-521" t="-3264" r="-417" b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B9C26-63E4-4941-93DA-BE79EE4C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7BE13-B4BE-492D-B37F-207CA3AE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60D1F-21A2-4052-AB61-32CB9D3F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conditions</a:t>
            </a:r>
          </a:p>
        </p:txBody>
      </p:sp>
    </p:spTree>
    <p:extLst>
      <p:ext uri="{BB962C8B-B14F-4D97-AF65-F5344CB8AC3E}">
        <p14:creationId xmlns:p14="http://schemas.microsoft.com/office/powerpoint/2010/main" val="2215569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72E38A-3CDD-435B-82DD-1D8514D92F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Special case of Büchi condition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Every strongly connected component (SCC) of the automaton is either contained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or disjoint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I.e., all SCCs are either all accepting end components or all rejecting end components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72E38A-3CDD-435B-82DD-1D8514D92F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12FBF-953F-4A06-9D81-55D3431F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702B8-6042-49FB-A314-8B44E9E9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CD4FB8-5AB1-4F4E-82A6-362177AE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Büchi automata</a:t>
            </a:r>
          </a:p>
        </p:txBody>
      </p:sp>
    </p:spTree>
    <p:extLst>
      <p:ext uri="{BB962C8B-B14F-4D97-AF65-F5344CB8AC3E}">
        <p14:creationId xmlns:p14="http://schemas.microsoft.com/office/powerpoint/2010/main" val="1071989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899AF6-3C01-4E1A-9A31-C76ED754A4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0" dirty="0"/>
                  <a:t>Acceptance condition: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Acceptance condition is the same, but the automata has a special structure</a:t>
                </a:r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union of two disjoint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nary>
                      <m:naryPr>
                        <m:chr m:val="⨄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nary>
                  </m:oMath>
                </a14:m>
                <a:r>
                  <a:rPr lang="en-US" b="0" i="1" dirty="0"/>
                  <a:t> </a:t>
                </a:r>
                <a:r>
                  <a:rPr lang="en-US" b="0" dirty="0"/>
                  <a:t>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Set of </a:t>
                </a:r>
                <a:r>
                  <a:rPr lang="en-US" dirty="0"/>
                  <a:t>accepting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 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Automaton is deterministic for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i.e., for all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the automaton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deterministic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3899AF6-3C01-4E1A-9A31-C76ED754A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E0141-EFD5-4FC7-9BBE-BF938E7F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E2655-BB98-49DD-824B-4AE81A1C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7F306E-897E-491D-82B3-5EE400C7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Deterministic or Semi-Deterministic Büchi automata</a:t>
            </a:r>
          </a:p>
        </p:txBody>
      </p:sp>
    </p:spTree>
    <p:extLst>
      <p:ext uri="{BB962C8B-B14F-4D97-AF65-F5344CB8AC3E}">
        <p14:creationId xmlns:p14="http://schemas.microsoft.com/office/powerpoint/2010/main" val="17673786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C1D91-F921-452F-A7E3-E17B794E6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51722"/>
                <a:ext cx="11699087" cy="4332318"/>
              </a:xfrm>
            </p:spPr>
            <p:txBody>
              <a:bodyPr/>
              <a:lstStyle/>
              <a:p>
                <a:r>
                  <a:rPr lang="en-US" dirty="0"/>
                  <a:t>co- Büchi automaton: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 is an abbreviation for “complemented”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[States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are rejecting]</a:t>
                </a:r>
              </a:p>
              <a:p>
                <a:endParaRPr lang="en-US" dirty="0"/>
              </a:p>
              <a:p>
                <a:r>
                  <a:rPr lang="en-US" dirty="0"/>
                  <a:t>Complement of an NBA is a co-</a:t>
                </a:r>
                <a:r>
                  <a:rPr lang="en-US" dirty="0" err="1"/>
                  <a:t>Büchi</a:t>
                </a:r>
                <a:r>
                  <a:rPr lang="en-US" dirty="0"/>
                  <a:t> automaton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C1D91-F921-452F-A7E3-E17B794E6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51722"/>
                <a:ext cx="11699087" cy="4332318"/>
              </a:xfrm>
              <a:blipFill>
                <a:blip r:embed="rId2"/>
                <a:stretch>
                  <a:fillRect l="-521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E2E1C-2678-40B8-BA89-FCCCA9B2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6A4F3-D38D-43D8-8D50-E4F1CA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6B3773-8DD7-4CAA-900D-8FA9DF86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co-</a:t>
            </a:r>
            <a:r>
              <a:rPr lang="en-US" dirty="0" err="1"/>
              <a:t>Büchi</a:t>
            </a:r>
            <a:r>
              <a:rPr lang="en-US" dirty="0"/>
              <a:t> condition</a:t>
            </a:r>
          </a:p>
        </p:txBody>
      </p:sp>
    </p:spTree>
    <p:extLst>
      <p:ext uri="{BB962C8B-B14F-4D97-AF65-F5344CB8AC3E}">
        <p14:creationId xmlns:p14="http://schemas.microsoft.com/office/powerpoint/2010/main" val="14933790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C1D91-F921-452F-A7E3-E17B794E6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51722"/>
                <a:ext cx="11699087" cy="43323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Rabin automaton: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=∅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≠∅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For some pair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en-US" dirty="0"/>
                  <a:t>eventually always </a:t>
                </a:r>
                <a:r>
                  <a:rPr lang="en-US" b="1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red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 [or not infinitely often red]</a:t>
                </a:r>
              </a:p>
              <a:p>
                <a:pPr marL="411480" lvl="1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and</a:t>
                </a:r>
                <a:r>
                  <a:rPr lang="en-US" b="1" dirty="0"/>
                  <a:t> </a:t>
                </a:r>
              </a:p>
              <a:p>
                <a:pPr lvl="1"/>
                <a:r>
                  <a:rPr lang="en-US" dirty="0"/>
                  <a:t>infinitely often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green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C1D91-F921-452F-A7E3-E17B794E6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51722"/>
                <a:ext cx="11699087" cy="4332318"/>
              </a:xfrm>
              <a:blipFill>
                <a:blip r:embed="rId2"/>
                <a:stretch>
                  <a:fillRect l="-521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E2E1C-2678-40B8-BA89-FCCCA9B2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6A4F3-D38D-43D8-8D50-E4F1CA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6B3773-8DD7-4CAA-900D-8FA9DF86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Rabin condition</a:t>
            </a:r>
          </a:p>
        </p:txBody>
      </p:sp>
    </p:spTree>
    <p:extLst>
      <p:ext uri="{BB962C8B-B14F-4D97-AF65-F5344CB8AC3E}">
        <p14:creationId xmlns:p14="http://schemas.microsoft.com/office/powerpoint/2010/main" val="105623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193AB1E-3B23-4C2D-BD7A-1FF7399D08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DFAs are called total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Run of a DFA: there is only one run for each input word</a:t>
                </a:r>
              </a:p>
              <a:p>
                <a:r>
                  <a:rPr lang="en-US" dirty="0"/>
                  <a:t>If the (only) run is accepting, the DFA accepts the word, otherwise rejects</a:t>
                </a:r>
              </a:p>
              <a:p>
                <a:endParaRPr lang="en-US" dirty="0"/>
              </a:p>
              <a:p>
                <a:r>
                  <a:rPr lang="en-US" dirty="0"/>
                  <a:t>NFA to DFA conversion can be done by “subset construction”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193AB1E-3B23-4C2D-BD7A-1FF7399D08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7FF1D-570B-4F14-B7A8-0F19A336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2AE5C-4EC5-4180-B263-EC0B47DD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FEA0EF-07AB-4BED-8139-1EF875CD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</a:t>
            </a:r>
          </a:p>
        </p:txBody>
      </p:sp>
    </p:spTree>
    <p:extLst>
      <p:ext uri="{BB962C8B-B14F-4D97-AF65-F5344CB8AC3E}">
        <p14:creationId xmlns:p14="http://schemas.microsoft.com/office/powerpoint/2010/main" val="41978832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C1D91-F921-452F-A7E3-E17B794E6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51722"/>
                <a:ext cx="11699087" cy="43323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Rabin automaton: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=∅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≠∅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For all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:</a:t>
                </a:r>
              </a:p>
              <a:p>
                <a:pPr lvl="1"/>
                <a:r>
                  <a:rPr lang="en-US" dirty="0"/>
                  <a:t>eventually always </a:t>
                </a:r>
                <a:r>
                  <a:rPr lang="en-US" b="1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red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 [or not infinitely often red]</a:t>
                </a:r>
              </a:p>
              <a:p>
                <a:pPr marL="411480" lvl="1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or</a:t>
                </a:r>
                <a:r>
                  <a:rPr lang="en-US" b="1" dirty="0"/>
                  <a:t> </a:t>
                </a:r>
              </a:p>
              <a:p>
                <a:pPr lvl="1"/>
                <a:r>
                  <a:rPr lang="en-US" dirty="0"/>
                  <a:t>infinitely often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green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BC1D91-F921-452F-A7E3-E17B794E6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51722"/>
                <a:ext cx="11699087" cy="4332318"/>
              </a:xfrm>
              <a:blipFill>
                <a:blip r:embed="rId2"/>
                <a:stretch>
                  <a:fillRect l="-521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E2E1C-2678-40B8-BA89-FCCCA9B2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6A4F3-D38D-43D8-8D50-E4F1CA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6B3773-8DD7-4CAA-900D-8FA9DF86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Streett condition</a:t>
            </a:r>
          </a:p>
        </p:txBody>
      </p:sp>
    </p:spTree>
    <p:extLst>
      <p:ext uri="{BB962C8B-B14F-4D97-AF65-F5344CB8AC3E}">
        <p14:creationId xmlns:p14="http://schemas.microsoft.com/office/powerpoint/2010/main" val="34430203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857843-DCAA-40C9-BEC3-0F29A8FFF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I.e., one of the sets of states in the acceptance condition is </a:t>
                </a:r>
                <a:r>
                  <a:rPr lang="en-US" b="1" dirty="0"/>
                  <a:t>exactly</a:t>
                </a:r>
                <a:r>
                  <a:rPr lang="en-US" dirty="0"/>
                  <a:t> the set of states that appears infinitely often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857843-DCAA-40C9-BEC3-0F29A8FFF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D029D-5EA6-48CC-9468-DFF0F887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3A6B3-D3C1-4356-8D75-EC21BB1F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728596-4721-4685-820A-5841BDDA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Muller automaton</a:t>
            </a:r>
          </a:p>
        </p:txBody>
      </p:sp>
    </p:spTree>
    <p:extLst>
      <p:ext uri="{BB962C8B-B14F-4D97-AF65-F5344CB8AC3E}">
        <p14:creationId xmlns:p14="http://schemas.microsoft.com/office/powerpoint/2010/main" val="6958071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EBABB4B-2978-45F7-A178-310914F81A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Two equivalent and alternate definitions: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⊂⋯⊂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even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some finite set of colors: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labels a state with a color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inf. seq. of colors for corr. states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is accepting iff: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even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EBABB4B-2978-45F7-A178-310914F81A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BF4E0-6AA4-42BC-A55B-0CD16F47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5C0D2-0A4F-4F47-A19F-CBE22F43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AE7B44-40AE-42CE-9FED-80517779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Automata</a:t>
            </a:r>
          </a:p>
        </p:txBody>
      </p:sp>
    </p:spTree>
    <p:extLst>
      <p:ext uri="{BB962C8B-B14F-4D97-AF65-F5344CB8AC3E}">
        <p14:creationId xmlns:p14="http://schemas.microsoft.com/office/powerpoint/2010/main" val="21396999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032980-2CF5-436C-8774-C8A369BB00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authors prefer to define accepting transitions instead of states</a:t>
                </a:r>
              </a:p>
              <a:p>
                <a:pPr marL="0" indent="0">
                  <a:buNone/>
                </a:pPr>
                <a:r>
                  <a:rPr lang="en-US" dirty="0"/>
                  <a:t>Transition-based Generalized NBA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,⋯,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/>
                  <a:t> = set of 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appearing infinitely often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accepting iff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inf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define transition-based acceptance for all kinds of automata. It is possible to go from one form to another.</a:t>
                </a:r>
              </a:p>
              <a:p>
                <a:r>
                  <a:rPr lang="en-US" dirty="0"/>
                  <a:t>Why? It actually makes product with an LTS easier to define (left as an exercise)!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032980-2CF5-436C-8774-C8A369BB0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 r="-469" b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05CC4-B40C-4730-A9C4-C378DCBB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BB209-C833-4986-BF4F-F4861613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4AFF85-815A-42DD-B605-BDC9DE48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states vs. transitions</a:t>
            </a:r>
          </a:p>
        </p:txBody>
      </p:sp>
    </p:spTree>
    <p:extLst>
      <p:ext uri="{BB962C8B-B14F-4D97-AF65-F5344CB8AC3E}">
        <p14:creationId xmlns:p14="http://schemas.microsoft.com/office/powerpoint/2010/main" val="30769936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A950FA-5D90-4ACC-8E30-E06364C5AC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661823"/>
                <a:ext cx="11699087" cy="402221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Expressive power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Succinctness (Size of the automaton to express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-language)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Ease of complementation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in various applications (model checking, reactive program synthesis, games, etc.)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A950FA-5D90-4ACC-8E30-E06364C5A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661823"/>
                <a:ext cx="11699087" cy="4022217"/>
              </a:xfrm>
              <a:blipFill>
                <a:blip r:embed="rId2"/>
                <a:stretch>
                  <a:fillRect l="-573" t="-2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0FE14-4F4D-4F4B-9ADB-939562E4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EE304-2E3B-46FF-AB8E-C6323CFB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4EE700-7E2A-4740-B618-117C0AF2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so many automata?</a:t>
            </a:r>
          </a:p>
        </p:txBody>
      </p:sp>
    </p:spTree>
    <p:extLst>
      <p:ext uri="{BB962C8B-B14F-4D97-AF65-F5344CB8AC3E}">
        <p14:creationId xmlns:p14="http://schemas.microsoft.com/office/powerpoint/2010/main" val="1973250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FA2269-6356-443E-9A17-9325C5214D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nondeterministic ones:</a:t>
                </a:r>
              </a:p>
              <a:p>
                <a:r>
                  <a:rPr lang="en-US" dirty="0"/>
                  <a:t>NBA, LDBA, GNBA, Parity, Rabin, Street, Muller all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languages</a:t>
                </a:r>
              </a:p>
              <a:p>
                <a:r>
                  <a:rPr lang="en-US" dirty="0"/>
                  <a:t>Nondeterministic weak Büchi and co-Büchi automata are strictly weaker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deterministic ones:</a:t>
                </a:r>
              </a:p>
              <a:p>
                <a:r>
                  <a:rPr lang="en-US" dirty="0"/>
                  <a:t>Deterministic Parity, Rabin, Streett, Muller all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languages</a:t>
                </a:r>
              </a:p>
              <a:p>
                <a:r>
                  <a:rPr lang="en-US" dirty="0"/>
                  <a:t>Deterministic Büchi automata, co-Büchi and weak Büchi automata are strictly weaker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FA2269-6356-443E-9A17-9325C5214D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2D0CC-D405-4BDB-B070-0432957A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6E960-B673-45F9-BA3C-FA8107A4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0BB91A-89C7-469E-B343-F9DA0F67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 power</a:t>
            </a:r>
          </a:p>
        </p:txBody>
      </p:sp>
    </p:spTree>
    <p:extLst>
      <p:ext uri="{BB962C8B-B14F-4D97-AF65-F5344CB8AC3E}">
        <p14:creationId xmlns:p14="http://schemas.microsoft.com/office/powerpoint/2010/main" val="1925785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48F45-FE31-48C9-811C-A4F83010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454AA-0468-4EE4-B375-BC44A0AD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0AE863-9258-4182-A4C2-10DB5ED0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 hierarchy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81D06-AD77-4D98-9D6A-F1FBB538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0" y="1230055"/>
            <a:ext cx="8753475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62E298-DE07-48E0-BCCF-983103A3580D}"/>
                  </a:ext>
                </a:extLst>
              </p:cNvPr>
              <p:cNvSpPr txBox="1"/>
              <p:nvPr/>
            </p:nvSpPr>
            <p:spPr>
              <a:xfrm>
                <a:off x="1025573" y="5355709"/>
                <a:ext cx="10140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Figure reproduced from “</a:t>
                </a:r>
                <a:r>
                  <a:rPr lang="en-US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Typeness</a:t>
                </a:r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-regular automata”  by </a:t>
                </a:r>
                <a:r>
                  <a:rPr lang="en-US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Kupferman</a:t>
                </a:r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Morgenstern and Murano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62E298-DE07-48E0-BCCF-983103A35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73" y="5355709"/>
                <a:ext cx="10140853" cy="369332"/>
              </a:xfrm>
              <a:prstGeom prst="rect">
                <a:avLst/>
              </a:prstGeom>
              <a:blipFill>
                <a:blip r:embed="rId3"/>
                <a:stretch>
                  <a:fillRect l="-481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85B5895-A84E-4156-ACBC-19C5C212A27A}"/>
              </a:ext>
            </a:extLst>
          </p:cNvPr>
          <p:cNvSpPr txBox="1"/>
          <p:nvPr/>
        </p:nvSpPr>
        <p:spPr>
          <a:xfrm>
            <a:off x="8523798" y="914401"/>
            <a:ext cx="30875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this diagram the “W” at the end indicates “word” automata.</a:t>
            </a:r>
          </a:p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E.g., </a:t>
            </a:r>
          </a:p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NCW = Nondeterministic co-Büchi Word Automaton</a:t>
            </a:r>
          </a:p>
          <a:p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96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535EBC-7544-455C-AA0D-14BA0378D4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so we have many conversions possible from an automaton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A</a:t>
                </a:r>
              </a:p>
              <a:p>
                <a:r>
                  <a:rPr lang="en-US" dirty="0"/>
                  <a:t>Many results!</a:t>
                </a:r>
              </a:p>
              <a:p>
                <a:r>
                  <a:rPr lang="en-US" dirty="0"/>
                  <a:t>Generally: </a:t>
                </a:r>
              </a:p>
              <a:p>
                <a:pPr lvl="1"/>
                <a:r>
                  <a:rPr lang="en-US" dirty="0"/>
                  <a:t>NB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NR/NS/NP : no blow-up</a:t>
                </a:r>
              </a:p>
              <a:p>
                <a:pPr lvl="1"/>
                <a:r>
                  <a:rPr lang="en-US" dirty="0"/>
                  <a:t>NR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NB : polynomial blow-up in number of states and pairs</a:t>
                </a:r>
              </a:p>
              <a:p>
                <a:pPr lvl="1"/>
                <a:r>
                  <a:rPr lang="en-US" dirty="0"/>
                  <a:t>NS/NM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NB : exponential blow-up</a:t>
                </a:r>
              </a:p>
              <a:p>
                <a:pPr lvl="1"/>
                <a:r>
                  <a:rPr lang="en-US" dirty="0"/>
                  <a:t>NB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DR/DP : exponential blow-up</a:t>
                </a:r>
              </a:p>
              <a:p>
                <a:r>
                  <a:rPr lang="en-US" dirty="0"/>
                  <a:t>Determinization of nondeterministic Büchi automata uses a famous result known as </a:t>
                </a:r>
                <a:r>
                  <a:rPr lang="en-US" dirty="0" err="1"/>
                  <a:t>Safra’s</a:t>
                </a:r>
                <a:r>
                  <a:rPr lang="en-US" dirty="0"/>
                  <a:t> construction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535EBC-7544-455C-AA0D-14BA0378D4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734B8-8543-4F27-B6BA-5BA7CACE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AD651-7B59-4FC6-BBBA-13CCAF98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71304A-8585-40A6-87AE-2B6E4C07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between automata</a:t>
            </a:r>
          </a:p>
        </p:txBody>
      </p:sp>
    </p:spTree>
    <p:extLst>
      <p:ext uri="{BB962C8B-B14F-4D97-AF65-F5344CB8AC3E}">
        <p14:creationId xmlns:p14="http://schemas.microsoft.com/office/powerpoint/2010/main" val="3933689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29E5E-C880-46AD-8CD5-8E3E8530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7F3A-184D-42DB-BB93-5B189BCA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730CC3-93EB-48D1-8AD1-2C5C7C298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various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FE6E4D5B-7BE3-44D2-9726-3C05522425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3088737"/>
                  </p:ext>
                </p:extLst>
              </p:nvPr>
            </p:nvGraphicFramePr>
            <p:xfrm>
              <a:off x="222637" y="755374"/>
              <a:ext cx="11643128" cy="540838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709266">
                      <a:extLst>
                        <a:ext uri="{9D8B030D-6E8A-4147-A177-3AD203B41FA5}">
                          <a16:colId xmlns:a16="http://schemas.microsoft.com/office/drawing/2014/main" val="3008142984"/>
                        </a:ext>
                      </a:extLst>
                    </a:gridCol>
                    <a:gridCol w="1201516">
                      <a:extLst>
                        <a:ext uri="{9D8B030D-6E8A-4147-A177-3AD203B41FA5}">
                          <a16:colId xmlns:a16="http://schemas.microsoft.com/office/drawing/2014/main" val="2532266923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462836132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1004488430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3946951807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2090684262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2432384645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1780976968"/>
                        </a:ext>
                      </a:extLst>
                    </a:gridCol>
                  </a:tblGrid>
                  <a:tr h="589747">
                    <a:tc rowSpan="2">
                      <a:txBody>
                        <a:bodyPr/>
                        <a:lstStyle/>
                        <a:p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Deterministic Automata Size Blow-up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Nondeterminsitic</a:t>
                          </a: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Automata Size Blow-up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Non-emptiness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2895791"/>
                      </a:ext>
                    </a:extLst>
                  </a:tr>
                  <a:tr h="589747">
                    <a:tc vMerge="1">
                      <a:txBody>
                        <a:bodyPr/>
                        <a:lstStyle/>
                        <a:p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Union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Intersection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Union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Intersection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Complement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Non-emptiness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1253282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Weak</a:t>
                          </a:r>
                        </a:p>
                      </a:txBody>
                      <a:tcPr anchor="ctr"/>
                    </a:tc>
                    <a:tc rowSpan="3"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Quadratic</a:t>
                          </a:r>
                        </a:p>
                      </a:txBody>
                      <a:tcPr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</a:t>
                          </a:r>
                        </a:p>
                      </a:txBody>
                      <a:tcPr anchor="ctr"/>
                    </a:tc>
                    <a:tc rowSpan="7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Linear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Quad.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or impossible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NL-complete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25611416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co-Büchi </a:t>
                          </a:r>
                        </a:p>
                      </a:txBody>
                      <a:tcPr anchor="ctr"/>
                    </a:tc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 or Impossible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3655762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Büchi </a:t>
                          </a:r>
                        </a:p>
                      </a:txBody>
                      <a:tcPr anchor="ctr"/>
                    </a:tc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 or Impossible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6900846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Parity 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Exponential state, size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Quad.-Quartic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|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NL-complete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05977437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Rabin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Exponential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Quad.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NL-complete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8030280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Streett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12683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Muller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Double. Exp.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NL-complete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20114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FE6E4D5B-7BE3-44D2-9726-3C05522425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3088737"/>
                  </p:ext>
                </p:extLst>
              </p:nvPr>
            </p:nvGraphicFramePr>
            <p:xfrm>
              <a:off x="222637" y="755374"/>
              <a:ext cx="11643128" cy="540838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709266">
                      <a:extLst>
                        <a:ext uri="{9D8B030D-6E8A-4147-A177-3AD203B41FA5}">
                          <a16:colId xmlns:a16="http://schemas.microsoft.com/office/drawing/2014/main" val="3008142984"/>
                        </a:ext>
                      </a:extLst>
                    </a:gridCol>
                    <a:gridCol w="1201516">
                      <a:extLst>
                        <a:ext uri="{9D8B030D-6E8A-4147-A177-3AD203B41FA5}">
                          <a16:colId xmlns:a16="http://schemas.microsoft.com/office/drawing/2014/main" val="2532266923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462836132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1004488430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3946951807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2090684262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2432384645"/>
                        </a:ext>
                      </a:extLst>
                    </a:gridCol>
                    <a:gridCol w="1455391">
                      <a:extLst>
                        <a:ext uri="{9D8B030D-6E8A-4147-A177-3AD203B41FA5}">
                          <a16:colId xmlns:a16="http://schemas.microsoft.com/office/drawing/2014/main" val="1780976968"/>
                        </a:ext>
                      </a:extLst>
                    </a:gridCol>
                  </a:tblGrid>
                  <a:tr h="589747">
                    <a:tc rowSpan="2">
                      <a:txBody>
                        <a:bodyPr/>
                        <a:lstStyle/>
                        <a:p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Deterministic Automata Size Blow-up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Nondeterminsitic</a:t>
                          </a: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Automata Size Blow-up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Non-emptiness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2895791"/>
                      </a:ext>
                    </a:extLst>
                  </a:tr>
                  <a:tr h="589747">
                    <a:tc vMerge="1">
                      <a:txBody>
                        <a:bodyPr/>
                        <a:lstStyle/>
                        <a:p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Union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Intersection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Union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Intersection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Complement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Non-emptiness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1253282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Weak</a:t>
                          </a:r>
                        </a:p>
                      </a:txBody>
                      <a:tcPr anchor="ctr"/>
                    </a:tc>
                    <a:tc rowSpan="3"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Quadratic</a:t>
                          </a:r>
                        </a:p>
                      </a:txBody>
                      <a:tcPr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</a:t>
                          </a:r>
                        </a:p>
                      </a:txBody>
                      <a:tcPr anchor="ctr"/>
                    </a:tc>
                    <a:tc rowSpan="7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Linear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Quad.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0000" t="-101546" r="-100837" b="-259278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NL-complete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25611416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co-Büchi </a:t>
                          </a:r>
                        </a:p>
                      </a:txBody>
                      <a:tcPr anchor="ctr"/>
                    </a:tc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 or Impossible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3655762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Büchi </a:t>
                          </a:r>
                        </a:p>
                      </a:txBody>
                      <a:tcPr anchor="ctr"/>
                    </a:tc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 or Impossible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0000" t="-193564" r="-100837" b="-14901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690084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Parity 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Exponential state, size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Quad.-Quartic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0000" t="-464762" r="-837" b="-2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597743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Rabin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Exponential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Quad.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0000" t="-293564" r="-100837" b="-4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0000" t="-564762" r="-837" b="-1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030280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Streett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Quad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12683"/>
                      </a:ext>
                    </a:extLst>
                  </a:tr>
                  <a:tr h="589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Muller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Exp.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Double. Exp.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NL-complete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201143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26F8F45-35C8-4CE2-9CB3-6D4D4944EEDE}"/>
              </a:ext>
            </a:extLst>
          </p:cNvPr>
          <p:cNvSpPr txBox="1"/>
          <p:nvPr/>
        </p:nvSpPr>
        <p:spPr>
          <a:xfrm>
            <a:off x="2011680" y="6063100"/>
            <a:ext cx="689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Table reproduced from: “Why These Automata Types?” by Udi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Boker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06C3FF-F665-435F-B249-B075D6AA089D}"/>
              </a:ext>
            </a:extLst>
          </p:cNvPr>
          <p:cNvSpPr txBox="1"/>
          <p:nvPr/>
        </p:nvSpPr>
        <p:spPr>
          <a:xfrm>
            <a:off x="765313" y="701749"/>
            <a:ext cx="1166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6C9A9B-F98E-457B-A668-097BFB147992}"/>
              </a:ext>
            </a:extLst>
          </p:cNvPr>
          <p:cNvSpPr txBox="1"/>
          <p:nvPr/>
        </p:nvSpPr>
        <p:spPr>
          <a:xfrm>
            <a:off x="166680" y="1595868"/>
            <a:ext cx="130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Automaton</a:t>
            </a:r>
          </a:p>
        </p:txBody>
      </p:sp>
    </p:spTree>
    <p:extLst>
      <p:ext uri="{BB962C8B-B14F-4D97-AF65-F5344CB8AC3E}">
        <p14:creationId xmlns:p14="http://schemas.microsoft.com/office/powerpoint/2010/main" val="23794457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0E76E0-D857-4E9E-A5E4-D0E8EC977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C. Baier, J. P. Katoen, </a:t>
                </a:r>
                <a:r>
                  <a:rPr lang="en-US" i="1" dirty="0"/>
                  <a:t>Principles of Model Checking</a:t>
                </a:r>
                <a:r>
                  <a:rPr lang="en-US" dirty="0"/>
                  <a:t>, MIT Press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U. </a:t>
                </a:r>
                <a:r>
                  <a:rPr lang="en-US" dirty="0" err="1"/>
                  <a:t>Boker</a:t>
                </a:r>
                <a:r>
                  <a:rPr lang="en-US" dirty="0"/>
                  <a:t>, </a:t>
                </a:r>
                <a:r>
                  <a:rPr lang="en-US" i="1" dirty="0"/>
                  <a:t>Why These Automata Types? </a:t>
                </a:r>
                <a:r>
                  <a:rPr lang="en-US" dirty="0"/>
                  <a:t>Int. Conf. on Logic for Programming, AI and Reasoning (LPAR 2022)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O. </a:t>
                </a:r>
                <a:r>
                  <a:rPr lang="en-US" dirty="0" err="1"/>
                  <a:t>Kupferman</a:t>
                </a:r>
                <a:r>
                  <a:rPr lang="en-US" dirty="0"/>
                  <a:t>, G. Morgenstern, A. Murano, </a:t>
                </a:r>
                <a:r>
                  <a:rPr lang="en-US" dirty="0" err="1"/>
                  <a:t>Typeness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-regular automata, in Proc. of ATVA 2004.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S. Sickert, J. Esparza, S. </a:t>
                </a:r>
                <a:r>
                  <a:rPr lang="en-US" dirty="0" err="1"/>
                  <a:t>Jaax</a:t>
                </a:r>
                <a:r>
                  <a:rPr lang="en-US" dirty="0"/>
                  <a:t>, J. </a:t>
                </a:r>
                <a:r>
                  <a:rPr lang="en-US" dirty="0" err="1"/>
                  <a:t>Křetínský</a:t>
                </a:r>
                <a:r>
                  <a:rPr lang="en-US" dirty="0"/>
                  <a:t>, </a:t>
                </a:r>
                <a:r>
                  <a:rPr lang="it-IT" dirty="0"/>
                  <a:t>Limit-Deterministic Büchi Automata for Linear Temporal Logic, in Proc. of CAV 2016.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hlinkClick r:id="rId2"/>
                  </a:rPr>
                  <a:t>https://en.wikipedia.org/wiki/%CE%A9-automaton</a:t>
                </a:r>
                <a:endParaRPr lang="it-IT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0E76E0-D857-4E9E-A5E4-D0E8EC977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3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E76D3-3F11-442A-8688-0395AE28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D3E9D-7761-4BFF-8D8E-A59FF0F0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669BA9-3D79-4872-9E48-863BC1A0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339966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0352E9-2D14-4D47-83FD-DF215F8A06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NFA transition relation maps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a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Main idea: make every such subset a new state</a:t>
                </a:r>
              </a:p>
              <a:p>
                <a:r>
                  <a:rPr lang="en-US" dirty="0"/>
                  <a:t>E.g.: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lim>
                        </m:limLow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lim>
                        </m:limLow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lim>
                        </m:limLow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</m:oMath>
                </a14:m>
                <a:r>
                  <a:rPr lang="en-US" dirty="0"/>
                  <a:t> is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</m:oMath>
                </a14:m>
                <a:r>
                  <a:rPr lang="en-US" dirty="0"/>
                  <a:t> moves to a new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Mark any subset that contains a final state as final</a:t>
                </a:r>
              </a:p>
              <a:p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Note: size of DFA is exponential in the size of the NFA! (exponentially more states)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0352E9-2D14-4D47-83FD-DF215F8A0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569B0-6E51-40FB-A723-544F5305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89CAA-32D5-4677-A77C-4B6CDDA1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56F8C7-1A4F-4747-8174-DC6DB7C7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Determinizing finite state automata</a:t>
            </a:r>
          </a:p>
        </p:txBody>
      </p:sp>
    </p:spTree>
    <p:extLst>
      <p:ext uri="{BB962C8B-B14F-4D97-AF65-F5344CB8AC3E}">
        <p14:creationId xmlns:p14="http://schemas.microsoft.com/office/powerpoint/2010/main" val="36382319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9CB536-A315-4CF5-B0E2-4231769F6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49753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Weak and co-</a:t>
                </a:r>
                <a:r>
                  <a:rPr lang="en-US" sz="2800" dirty="0" err="1"/>
                  <a:t>Büchi</a:t>
                </a:r>
                <a:r>
                  <a:rPr lang="en-US" sz="2800" dirty="0"/>
                  <a:t> automata:</a:t>
                </a:r>
              </a:p>
              <a:p>
                <a:pPr lvl="1"/>
                <a:r>
                  <a:rPr lang="en-US" dirty="0"/>
                  <a:t>Intersection done directly on the product automaton</a:t>
                </a:r>
              </a:p>
              <a:p>
                <a:pPr lvl="1"/>
                <a:r>
                  <a:rPr lang="en-US" dirty="0"/>
                  <a:t>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accepting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accepting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accepting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When both intersecting automata are of the same type, the product automaton retains the property </a:t>
                </a:r>
              </a:p>
              <a:p>
                <a:pPr lvl="2"/>
                <a:r>
                  <a:rPr lang="en-US" dirty="0"/>
                  <a:t>For weak: runs of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eventually remain in only accepting states </a:t>
                </a:r>
              </a:p>
              <a:p>
                <a:pPr lvl="2"/>
                <a:r>
                  <a:rPr lang="en-US" dirty="0"/>
                  <a:t>For co-</a:t>
                </a:r>
                <a:r>
                  <a:rPr lang="en-US" dirty="0" err="1"/>
                  <a:t>Büchi</a:t>
                </a:r>
                <a:r>
                  <a:rPr lang="en-US" dirty="0"/>
                  <a:t>: runs of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eventually remain in only rejecting states</a:t>
                </a:r>
              </a:p>
              <a:p>
                <a:r>
                  <a:rPr lang="en-US" sz="2800" dirty="0"/>
                  <a:t>Büchi condition:</a:t>
                </a:r>
              </a:p>
              <a:p>
                <a:pPr lvl="1"/>
                <a:r>
                  <a:rPr lang="en-US" dirty="0"/>
                  <a:t>Need two copies of the automaton (and jump from one set to another)</a:t>
                </a:r>
              </a:p>
              <a:p>
                <a:r>
                  <a:rPr lang="en-US" sz="2800" dirty="0"/>
                  <a:t>Parity condition:</a:t>
                </a:r>
              </a:p>
              <a:p>
                <a:pPr lvl="1"/>
                <a:r>
                  <a:rPr lang="en-US" dirty="0"/>
                  <a:t>convert to NBA with quadratic blow-up</a:t>
                </a:r>
              </a:p>
              <a:p>
                <a:pPr lvl="1"/>
                <a:r>
                  <a:rPr lang="en-US" dirty="0"/>
                  <a:t>intersect (results in quartic blow-up and an NBA)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9CB536-A315-4CF5-B0E2-4231769F6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4975337"/>
              </a:xfrm>
              <a:blipFill>
                <a:blip r:embed="rId2"/>
                <a:stretch>
                  <a:fillRect l="-625" t="-2083" b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DC6DA-57A0-420F-AEEC-D1A14C6A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E8D15-90C3-42F6-A0CA-C059C57C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1A7353B-D814-4627-A680-ECFEDC080F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Intersection (Product)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1A7353B-D814-4627-A680-ECFEDC080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089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C4D7E5-3010-40D7-8A05-981837F6F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Streett condition:</a:t>
                </a:r>
              </a:p>
              <a:p>
                <a:pPr lvl="1"/>
                <a:r>
                  <a:rPr lang="en-US" dirty="0"/>
                  <a:t>Intersection can be done directly on the product automaton</a:t>
                </a:r>
              </a:p>
              <a:p>
                <a:endParaRPr lang="en-US" dirty="0"/>
              </a:p>
              <a:p>
                <a:r>
                  <a:rPr lang="en-US" dirty="0"/>
                  <a:t>Rabin condition:</a:t>
                </a:r>
              </a:p>
              <a:p>
                <a:pPr lvl="1"/>
                <a:r>
                  <a:rPr lang="en-US" dirty="0"/>
                  <a:t>Direct intersection using some involved copies of the automata: quadratic size blow-up</a:t>
                </a:r>
              </a:p>
              <a:p>
                <a:endParaRPr lang="en-US" dirty="0"/>
              </a:p>
              <a:p>
                <a:r>
                  <a:rPr lang="en-US" dirty="0"/>
                  <a:t>Muller condition:</a:t>
                </a:r>
              </a:p>
              <a:p>
                <a:pPr lvl="1"/>
                <a:r>
                  <a:rPr lang="en-US" dirty="0"/>
                  <a:t>Muller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Büchi cubic size blow-up</a:t>
                </a:r>
              </a:p>
              <a:p>
                <a:pPr lvl="1"/>
                <a:r>
                  <a:rPr lang="en-US" dirty="0"/>
                  <a:t>But converting back to Muller may involve exponential blow-up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C4D7E5-3010-40D7-8A05-981837F6F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50123-011C-4337-9351-A8BCD8C6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3D6AA-4B8A-4F5B-A01F-39332D0F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4AC1E82C-7F65-4D34-9543-E235A3004A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Intersection (Product)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4AC1E82C-7F65-4D34-9543-E235A3004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99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DC6FF7-3DEC-4B71-8CA9-6C5A28CB7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49285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a finite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, a word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or infinite sequence of symbols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Length of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(denoted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) is the number of symbols in it</a:t>
                </a:r>
              </a:p>
              <a:p>
                <a:r>
                  <a:rPr lang="en-US" dirty="0"/>
                  <a:t>Words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are allowed! Empty word denoted by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(epsilon)</a:t>
                </a:r>
              </a:p>
              <a:p>
                <a:r>
                  <a:rPr lang="en-US" dirty="0"/>
                  <a:t>Syntax for regular expressions (here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is an arbitrary symbol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∷= ∅∣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Semantics of a regular expression is a language (set of finite words) defined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[Disjunction]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[Concatenation]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is short-hand for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repetitions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[Kleene-star]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DC6FF7-3DEC-4B71-8CA9-6C5A28CB7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4928565"/>
              </a:xfrm>
              <a:blipFill>
                <a:blip r:embed="rId2"/>
                <a:stretch>
                  <a:fillRect l="-521" t="-1978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F6110-840C-4776-9A5F-FCE64253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24897-0370-442D-8475-2623D380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FF2BDF-6699-49C8-8EE4-1E742923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</p:spTree>
    <p:extLst>
      <p:ext uri="{BB962C8B-B14F-4D97-AF65-F5344CB8AC3E}">
        <p14:creationId xmlns:p14="http://schemas.microsoft.com/office/powerpoint/2010/main" val="34593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EF215F-9D98-4DA9-87D6-AA758A25C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875907" cy="469589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𝑎𝑎𝑎𝑐𝑐𝑐𝑐𝑎𝑎𝑐𝑐𝑏𝑏𝑎𝑎𝑎𝑎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regular if there is some regular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Theorems: </a:t>
                </a:r>
              </a:p>
              <a:p>
                <a:r>
                  <a:rPr lang="en-US" dirty="0"/>
                  <a:t>Regular languages are closed under complement, union, intersection and Kleene-star</a:t>
                </a:r>
              </a:p>
              <a:p>
                <a:r>
                  <a:rPr lang="en-US" dirty="0"/>
                  <a:t>Any language accepted by an NFA is a regular language</a:t>
                </a:r>
              </a:p>
              <a:p>
                <a:r>
                  <a:rPr lang="en-US" dirty="0"/>
                  <a:t>For any NFA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you can generate a regular expression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any regular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you can construct an NFA that accepts precisely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EF215F-9D98-4DA9-87D6-AA758A25C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875907" cy="4695899"/>
              </a:xfrm>
              <a:blipFill>
                <a:blip r:embed="rId2"/>
                <a:stretch>
                  <a:fillRect l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70325-96BF-4BE6-885D-48590626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80DF4-6DF0-4AF5-BDE0-D9D26031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384FFB-375F-48EF-BF3B-F9842D8B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 &amp; NFAs</a:t>
            </a:r>
          </a:p>
        </p:txBody>
      </p:sp>
    </p:spTree>
    <p:extLst>
      <p:ext uri="{BB962C8B-B14F-4D97-AF65-F5344CB8AC3E}">
        <p14:creationId xmlns:p14="http://schemas.microsoft.com/office/powerpoint/2010/main" val="45407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34217</TotalTime>
  <Words>6639</Words>
  <Application>Microsoft Office PowerPoint</Application>
  <PresentationFormat>Widescreen</PresentationFormat>
  <Paragraphs>917</Paragraphs>
  <Slides>71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Cambria</vt:lpstr>
      <vt:lpstr>Cambria Math</vt:lpstr>
      <vt:lpstr>Wingdings 3</vt:lpstr>
      <vt:lpstr>Office Theme</vt:lpstr>
      <vt:lpstr>Theory and Algorithms for Formal Verification  ω-Regular Languages and Büchi Automata</vt:lpstr>
      <vt:lpstr>Finite State Automata</vt:lpstr>
      <vt:lpstr>Deterministic vs. Nondeterministic Finite Automata</vt:lpstr>
      <vt:lpstr>Run of an automaton</vt:lpstr>
      <vt:lpstr>NFA example</vt:lpstr>
      <vt:lpstr>DFA</vt:lpstr>
      <vt:lpstr>Determinizing finite state automata</vt:lpstr>
      <vt:lpstr>Regular expressions</vt:lpstr>
      <vt:lpstr>Regular Language &amp; NFAs</vt:lpstr>
      <vt:lpstr>Are these languages regular?</vt:lpstr>
      <vt:lpstr>Synchronous product of two NFAs</vt:lpstr>
      <vt:lpstr>Checking emptiness of NFA</vt:lpstr>
      <vt:lpstr>Complementation of an NFA</vt:lpstr>
      <vt:lpstr>Decision problems for automata</vt:lpstr>
      <vt:lpstr>Regular safety properties</vt:lpstr>
      <vt:lpstr>Verification of regular safety properties</vt:lpstr>
      <vt:lpstr>Synchronous product of TS with A_(¬safe)</vt:lpstr>
      <vt:lpstr>Example from [BK] book</vt:lpstr>
      <vt:lpstr>Reducing verification of regular safety properties to checking invariants</vt:lpstr>
      <vt:lpstr>Complexity of verification of regular safety properties</vt:lpstr>
      <vt:lpstr>ω-Regular Languages</vt:lpstr>
      <vt:lpstr>ω-Regular Languages and Properties</vt:lpstr>
      <vt:lpstr>Büchi automata</vt:lpstr>
      <vt:lpstr>Run of an NBA</vt:lpstr>
      <vt:lpstr>Run of an NBA</vt:lpstr>
      <vt:lpstr>Run of an NBA</vt:lpstr>
      <vt:lpstr>Language of an NBA</vt:lpstr>
      <vt:lpstr>Proof</vt:lpstr>
      <vt:lpstr>Union operator on NBAs</vt:lpstr>
      <vt:lpstr>ω operator for NFAs</vt:lpstr>
      <vt:lpstr>Concatenation of NFA and an NBA </vt:lpstr>
      <vt:lpstr>Non-emptiness of NBAs</vt:lpstr>
      <vt:lpstr>Deterministic Büchi automata</vt:lpstr>
      <vt:lpstr>NBAs are more expressive than DBAs</vt:lpstr>
      <vt:lpstr>Product construction of NBA</vt:lpstr>
      <vt:lpstr>What is happening in the product?</vt:lpstr>
      <vt:lpstr>Illustration of product</vt:lpstr>
      <vt:lpstr>Illustration of product</vt:lpstr>
      <vt:lpstr>Generalized Büchi automata</vt:lpstr>
      <vt:lpstr>Run of GNBA</vt:lpstr>
      <vt:lpstr>GNBA – NBA equivalence</vt:lpstr>
      <vt:lpstr>Basic idea:</vt:lpstr>
      <vt:lpstr>Product construction for GNBA</vt:lpstr>
      <vt:lpstr>Model checking</vt:lpstr>
      <vt:lpstr>Model checking ω-regular properties</vt:lpstr>
      <vt:lpstr>General idea</vt:lpstr>
      <vt:lpstr>Persistence properties</vt:lpstr>
      <vt:lpstr>Product : TS⊗A [same as that for NFA]</vt:lpstr>
      <vt:lpstr>Example: TS⊗A</vt:lpstr>
      <vt:lpstr>Algorithms</vt:lpstr>
      <vt:lpstr>Naïve algorithms</vt:lpstr>
      <vt:lpstr>Nested DFS-based algorithm</vt:lpstr>
      <vt:lpstr>Run of nested DFS</vt:lpstr>
      <vt:lpstr>Other kinds of ω-automata</vt:lpstr>
      <vt:lpstr>Acceptance conditions</vt:lpstr>
      <vt:lpstr>Weak Büchi automata</vt:lpstr>
      <vt:lpstr>Limit Deterministic or Semi-Deterministic Büchi automata</vt:lpstr>
      <vt:lpstr>co-Büchi condition</vt:lpstr>
      <vt:lpstr>Rabin condition</vt:lpstr>
      <vt:lpstr>Streett condition</vt:lpstr>
      <vt:lpstr>Muller automaton</vt:lpstr>
      <vt:lpstr>Parity Automata</vt:lpstr>
      <vt:lpstr>Note about states vs. transitions</vt:lpstr>
      <vt:lpstr>Why do we need so many automata?</vt:lpstr>
      <vt:lpstr>Expressive power</vt:lpstr>
      <vt:lpstr>Expressiveness hierarchy</vt:lpstr>
      <vt:lpstr>Conversion between automata</vt:lpstr>
      <vt:lpstr>Complexity of various operations</vt:lpstr>
      <vt:lpstr>Bibliography</vt:lpstr>
      <vt:lpstr>Intersection (Product) A_1⊗A_2</vt:lpstr>
      <vt:lpstr>Intersection (Product) A_1⊗A_2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157</cp:revision>
  <dcterms:created xsi:type="dcterms:W3CDTF">2018-01-04T23:14:16Z</dcterms:created>
  <dcterms:modified xsi:type="dcterms:W3CDTF">2024-02-27T02:24:45Z</dcterms:modified>
</cp:coreProperties>
</file>